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74" r:id="rId2"/>
    <p:sldId id="302" r:id="rId3"/>
    <p:sldId id="316" r:id="rId4"/>
    <p:sldId id="440" r:id="rId5"/>
    <p:sldId id="447" r:id="rId6"/>
    <p:sldId id="448" r:id="rId7"/>
    <p:sldId id="446" r:id="rId8"/>
    <p:sldId id="449" r:id="rId9"/>
    <p:sldId id="450" r:id="rId10"/>
    <p:sldId id="451" r:id="rId11"/>
    <p:sldId id="454" r:id="rId12"/>
    <p:sldId id="443" r:id="rId13"/>
    <p:sldId id="455" r:id="rId14"/>
    <p:sldId id="453" r:id="rId15"/>
    <p:sldId id="456" r:id="rId16"/>
    <p:sldId id="444" r:id="rId17"/>
    <p:sldId id="457" r:id="rId18"/>
    <p:sldId id="458" r:id="rId19"/>
    <p:sldId id="445" r:id="rId20"/>
    <p:sldId id="459" r:id="rId21"/>
    <p:sldId id="462" r:id="rId22"/>
    <p:sldId id="463" r:id="rId23"/>
    <p:sldId id="465" r:id="rId24"/>
    <p:sldId id="464" r:id="rId25"/>
    <p:sldId id="466" r:id="rId26"/>
    <p:sldId id="467" r:id="rId27"/>
    <p:sldId id="335" r:id="rId28"/>
    <p:sldId id="317" r:id="rId29"/>
    <p:sldId id="320" r:id="rId30"/>
    <p:sldId id="348" r:id="rId31"/>
    <p:sldId id="468" r:id="rId32"/>
    <p:sldId id="271" r:id="rId33"/>
  </p:sldIdLst>
  <p:sldSz cx="9144000" cy="5143500" type="screen16x9"/>
  <p:notesSz cx="6858000" cy="9144000"/>
  <p:embeddedFontLst>
    <p:embeddedFont>
      <p:font typeface="Consolas" panose="020B0609020204030204" pitchFamily="49" charset="0"/>
      <p:regular r:id="rId35"/>
      <p:bold r:id="rId36"/>
      <p:italic r:id="rId37"/>
      <p:boldItalic r:id="rId38"/>
    </p:embeddedFont>
    <p:embeddedFont>
      <p:font typeface="Montserrat Classic Bold" panose="020B0604020202020204" charset="0"/>
      <p:regular r:id="rId39"/>
    </p:embeddedFont>
    <p:embeddedFont>
      <p:font typeface="Roboto" panose="02000000000000000000" pitchFamily="2" charset="0"/>
      <p:regular r:id="rId40"/>
      <p:bold r:id="rId41"/>
      <p:italic r:id="rId42"/>
      <p:boldItalic r:id="rId43"/>
    </p:embeddedFont>
    <p:embeddedFont>
      <p:font typeface="Roboto Slab" pitchFamily="2" charset="0"/>
      <p:regular r:id="rId44"/>
      <p:bold r:id="rId45"/>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4B0224-3BF9-FCCB-0F5E-543373458718}" v="4" dt="2025-08-19T00:38:28.983"/>
    <p1510:client id="{EF604B1A-1D6A-1777-56FE-456907B363E3}" v="134" dt="2025-08-20T11:17:00.7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30" autoAdjust="0"/>
  </p:normalViewPr>
  <p:slideViewPr>
    <p:cSldViewPr>
      <p:cViewPr varScale="1">
        <p:scale>
          <a:sx n="91" d="100"/>
          <a:sy n="91" d="100"/>
        </p:scale>
        <p:origin x="1210" y="77"/>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2BDEF-1180-40C3-BA5B-8A68C6C2D5C4}" type="datetimeFigureOut">
              <a:rPr lang="es-CL" smtClean="0"/>
              <a:t>28-08-2025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95BB2-3EDF-4379-93C8-3C61C67F9C7B}" type="slidenum">
              <a:rPr lang="es-CL" smtClean="0"/>
              <a:t>‹Nº›</a:t>
            </a:fld>
            <a:endParaRPr lang="es-CL"/>
          </a:p>
        </p:txBody>
      </p:sp>
    </p:spTree>
    <p:extLst>
      <p:ext uri="{BB962C8B-B14F-4D97-AF65-F5344CB8AC3E}">
        <p14:creationId xmlns:p14="http://schemas.microsoft.com/office/powerpoint/2010/main" val="38700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 estas diapositivas tienes todas las opciones que podrías usar en una presentación, recuerda que puedes duplicar las diapositivas las veces que quieras (intenta que el mismo diseño no se replique varias veces consecutivamente para poder hacer la diapositiva mas dinámica).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1</a:t>
            </a:fld>
            <a:endParaRPr lang="es-CL"/>
          </a:p>
        </p:txBody>
      </p:sp>
    </p:spTree>
    <p:extLst>
      <p:ext uri="{BB962C8B-B14F-4D97-AF65-F5344CB8AC3E}">
        <p14:creationId xmlns:p14="http://schemas.microsoft.com/office/powerpoint/2010/main" val="259354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363F2-81A7-1585-7A28-58999AEA13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7A3907-24E9-9E26-637E-E403439F4F8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536654-9D93-C6C4-644F-7DF169BB04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85F42CF-73FF-43AB-9255-70D6603C993B}"/>
              </a:ext>
            </a:extLst>
          </p:cNvPr>
          <p:cNvSpPr>
            <a:spLocks noGrp="1"/>
          </p:cNvSpPr>
          <p:nvPr>
            <p:ph type="sldNum" sz="quarter" idx="5"/>
          </p:nvPr>
        </p:nvSpPr>
        <p:spPr/>
        <p:txBody>
          <a:bodyPr/>
          <a:lstStyle/>
          <a:p>
            <a:fld id="{8F495BB2-3EDF-4379-93C8-3C61C67F9C7B}" type="slidenum">
              <a:rPr lang="es-CL" smtClean="0"/>
              <a:t>11</a:t>
            </a:fld>
            <a:endParaRPr lang="es-CL"/>
          </a:p>
        </p:txBody>
      </p:sp>
    </p:spTree>
    <p:extLst>
      <p:ext uri="{BB962C8B-B14F-4D97-AF65-F5344CB8AC3E}">
        <p14:creationId xmlns:p14="http://schemas.microsoft.com/office/powerpoint/2010/main" val="230252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FFA9-A405-E0B6-7E44-A7D20C6140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6E4C36-6D7C-8B75-54D2-BB39B5A57B3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27CE29-68CA-841C-B617-522F3C09E4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63D9A4A-7F7A-930D-3BA6-DDB669DE3147}"/>
              </a:ext>
            </a:extLst>
          </p:cNvPr>
          <p:cNvSpPr>
            <a:spLocks noGrp="1"/>
          </p:cNvSpPr>
          <p:nvPr>
            <p:ph type="sldNum" sz="quarter" idx="5"/>
          </p:nvPr>
        </p:nvSpPr>
        <p:spPr/>
        <p:txBody>
          <a:bodyPr/>
          <a:lstStyle/>
          <a:p>
            <a:fld id="{8F495BB2-3EDF-4379-93C8-3C61C67F9C7B}" type="slidenum">
              <a:rPr lang="es-CL" smtClean="0"/>
              <a:t>12</a:t>
            </a:fld>
            <a:endParaRPr lang="es-CL"/>
          </a:p>
        </p:txBody>
      </p:sp>
    </p:spTree>
    <p:extLst>
      <p:ext uri="{BB962C8B-B14F-4D97-AF65-F5344CB8AC3E}">
        <p14:creationId xmlns:p14="http://schemas.microsoft.com/office/powerpoint/2010/main" val="2563955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EE510-119B-EBE8-0484-48E38656B2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3E99D65-EECA-AE72-EC4C-0625FA9FFB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C815A7-BB90-257F-3AD8-ABF711BDBB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E8D96E1-43A0-B33E-4C02-CC408FF5CFF3}"/>
              </a:ext>
            </a:extLst>
          </p:cNvPr>
          <p:cNvSpPr>
            <a:spLocks noGrp="1"/>
          </p:cNvSpPr>
          <p:nvPr>
            <p:ph type="sldNum" sz="quarter" idx="5"/>
          </p:nvPr>
        </p:nvSpPr>
        <p:spPr/>
        <p:txBody>
          <a:bodyPr/>
          <a:lstStyle/>
          <a:p>
            <a:fld id="{8F495BB2-3EDF-4379-93C8-3C61C67F9C7B}" type="slidenum">
              <a:rPr lang="es-CL" smtClean="0"/>
              <a:t>13</a:t>
            </a:fld>
            <a:endParaRPr lang="es-CL"/>
          </a:p>
        </p:txBody>
      </p:sp>
    </p:spTree>
    <p:extLst>
      <p:ext uri="{BB962C8B-B14F-4D97-AF65-F5344CB8AC3E}">
        <p14:creationId xmlns:p14="http://schemas.microsoft.com/office/powerpoint/2010/main" val="2774118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47D2-2AEC-D240-4023-648DBA5196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664488-D670-4371-23EB-745E96331C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6DE56B-63EC-6AB8-380D-05CAD35F79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514A1B0-31B2-DC72-D7C4-CE59699CC373}"/>
              </a:ext>
            </a:extLst>
          </p:cNvPr>
          <p:cNvSpPr>
            <a:spLocks noGrp="1"/>
          </p:cNvSpPr>
          <p:nvPr>
            <p:ph type="sldNum" sz="quarter" idx="5"/>
          </p:nvPr>
        </p:nvSpPr>
        <p:spPr/>
        <p:txBody>
          <a:bodyPr/>
          <a:lstStyle/>
          <a:p>
            <a:fld id="{8F495BB2-3EDF-4379-93C8-3C61C67F9C7B}" type="slidenum">
              <a:rPr lang="es-CL" smtClean="0"/>
              <a:t>14</a:t>
            </a:fld>
            <a:endParaRPr lang="es-CL"/>
          </a:p>
        </p:txBody>
      </p:sp>
    </p:spTree>
    <p:extLst>
      <p:ext uri="{BB962C8B-B14F-4D97-AF65-F5344CB8AC3E}">
        <p14:creationId xmlns:p14="http://schemas.microsoft.com/office/powerpoint/2010/main" val="2780099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8038F-C670-B658-599F-7A37A7F346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3837A95-CA0D-5CC2-5158-27A5D60EDC7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F09525-3028-4FEF-D19B-6D447BC1DB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3C1AB3C-DDF6-D951-C9F8-F2158500A8D6}"/>
              </a:ext>
            </a:extLst>
          </p:cNvPr>
          <p:cNvSpPr>
            <a:spLocks noGrp="1"/>
          </p:cNvSpPr>
          <p:nvPr>
            <p:ph type="sldNum" sz="quarter" idx="5"/>
          </p:nvPr>
        </p:nvSpPr>
        <p:spPr/>
        <p:txBody>
          <a:bodyPr/>
          <a:lstStyle/>
          <a:p>
            <a:fld id="{8F495BB2-3EDF-4379-93C8-3C61C67F9C7B}" type="slidenum">
              <a:rPr lang="es-CL" smtClean="0"/>
              <a:t>15</a:t>
            </a:fld>
            <a:endParaRPr lang="es-CL"/>
          </a:p>
        </p:txBody>
      </p:sp>
    </p:spTree>
    <p:extLst>
      <p:ext uri="{BB962C8B-B14F-4D97-AF65-F5344CB8AC3E}">
        <p14:creationId xmlns:p14="http://schemas.microsoft.com/office/powerpoint/2010/main" val="239753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C8639-C41B-553F-478E-B8A77B4D3BB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75B5E75-A1CE-8401-B7B9-CB63D24C8A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0F33BC-9FF4-A56D-EC28-ED81026346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CD76910A-C1FB-10C8-CE22-6ABB86660A30}"/>
              </a:ext>
            </a:extLst>
          </p:cNvPr>
          <p:cNvSpPr>
            <a:spLocks noGrp="1"/>
          </p:cNvSpPr>
          <p:nvPr>
            <p:ph type="sldNum" sz="quarter" idx="5"/>
          </p:nvPr>
        </p:nvSpPr>
        <p:spPr/>
        <p:txBody>
          <a:bodyPr/>
          <a:lstStyle/>
          <a:p>
            <a:fld id="{8F495BB2-3EDF-4379-93C8-3C61C67F9C7B}" type="slidenum">
              <a:rPr lang="es-CL" smtClean="0"/>
              <a:t>16</a:t>
            </a:fld>
            <a:endParaRPr lang="es-CL"/>
          </a:p>
        </p:txBody>
      </p:sp>
    </p:spTree>
    <p:extLst>
      <p:ext uri="{BB962C8B-B14F-4D97-AF65-F5344CB8AC3E}">
        <p14:creationId xmlns:p14="http://schemas.microsoft.com/office/powerpoint/2010/main" val="727696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343AB-A56A-6EB5-B306-8536EEAB8D1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562B90-C134-4B2D-A245-A87624F48B0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6EF3CE5-9E75-F424-FBED-F3F6813176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DE5497F-B804-1D71-71C5-5BCD0E5D06CF}"/>
              </a:ext>
            </a:extLst>
          </p:cNvPr>
          <p:cNvSpPr>
            <a:spLocks noGrp="1"/>
          </p:cNvSpPr>
          <p:nvPr>
            <p:ph type="sldNum" sz="quarter" idx="5"/>
          </p:nvPr>
        </p:nvSpPr>
        <p:spPr/>
        <p:txBody>
          <a:bodyPr/>
          <a:lstStyle/>
          <a:p>
            <a:fld id="{8F495BB2-3EDF-4379-93C8-3C61C67F9C7B}" type="slidenum">
              <a:rPr lang="es-CL" smtClean="0"/>
              <a:t>17</a:t>
            </a:fld>
            <a:endParaRPr lang="es-CL"/>
          </a:p>
        </p:txBody>
      </p:sp>
    </p:spTree>
    <p:extLst>
      <p:ext uri="{BB962C8B-B14F-4D97-AF65-F5344CB8AC3E}">
        <p14:creationId xmlns:p14="http://schemas.microsoft.com/office/powerpoint/2010/main" val="2393126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38E8F-A9C4-2E89-33E0-97003059C9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18263F-639C-92C8-7F79-C4BBD27D99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30FE0E-2E73-70A3-CA40-C185A110CA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39732F8F-D30A-5018-48F6-DE5A2485C5CD}"/>
              </a:ext>
            </a:extLst>
          </p:cNvPr>
          <p:cNvSpPr>
            <a:spLocks noGrp="1"/>
          </p:cNvSpPr>
          <p:nvPr>
            <p:ph type="sldNum" sz="quarter" idx="5"/>
          </p:nvPr>
        </p:nvSpPr>
        <p:spPr/>
        <p:txBody>
          <a:bodyPr/>
          <a:lstStyle/>
          <a:p>
            <a:fld id="{8F495BB2-3EDF-4379-93C8-3C61C67F9C7B}" type="slidenum">
              <a:rPr lang="es-CL" smtClean="0"/>
              <a:t>18</a:t>
            </a:fld>
            <a:endParaRPr lang="es-CL"/>
          </a:p>
        </p:txBody>
      </p:sp>
    </p:spTree>
    <p:extLst>
      <p:ext uri="{BB962C8B-B14F-4D97-AF65-F5344CB8AC3E}">
        <p14:creationId xmlns:p14="http://schemas.microsoft.com/office/powerpoint/2010/main" val="1214339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40B14-2DBF-D5FB-603B-3E2EF02975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1970EFA-8112-15CB-260A-B0A99B486C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81FA08-8BDD-797F-E716-EBEFF726C8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1769C8B-A8D6-CB13-0049-666057A0F7E3}"/>
              </a:ext>
            </a:extLst>
          </p:cNvPr>
          <p:cNvSpPr>
            <a:spLocks noGrp="1"/>
          </p:cNvSpPr>
          <p:nvPr>
            <p:ph type="sldNum" sz="quarter" idx="5"/>
          </p:nvPr>
        </p:nvSpPr>
        <p:spPr/>
        <p:txBody>
          <a:bodyPr/>
          <a:lstStyle/>
          <a:p>
            <a:fld id="{8F495BB2-3EDF-4379-93C8-3C61C67F9C7B}" type="slidenum">
              <a:rPr lang="es-CL" smtClean="0"/>
              <a:t>19</a:t>
            </a:fld>
            <a:endParaRPr lang="es-CL"/>
          </a:p>
        </p:txBody>
      </p:sp>
    </p:spTree>
    <p:extLst>
      <p:ext uri="{BB962C8B-B14F-4D97-AF65-F5344CB8AC3E}">
        <p14:creationId xmlns:p14="http://schemas.microsoft.com/office/powerpoint/2010/main" val="1458261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556A7-B74A-A2B5-3B51-6E5710A280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AA4FC5-0A1B-7840-1A64-2DEE3BEEE5D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7EDD2E-D2EA-3568-A32D-7A79E87B12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026F94CD-0826-9CC8-0D6A-247062FF281D}"/>
              </a:ext>
            </a:extLst>
          </p:cNvPr>
          <p:cNvSpPr>
            <a:spLocks noGrp="1"/>
          </p:cNvSpPr>
          <p:nvPr>
            <p:ph type="sldNum" sz="quarter" idx="5"/>
          </p:nvPr>
        </p:nvSpPr>
        <p:spPr/>
        <p:txBody>
          <a:bodyPr/>
          <a:lstStyle/>
          <a:p>
            <a:fld id="{8F495BB2-3EDF-4379-93C8-3C61C67F9C7B}" type="slidenum">
              <a:rPr lang="es-CL" smtClean="0"/>
              <a:t>20</a:t>
            </a:fld>
            <a:endParaRPr lang="es-CL"/>
          </a:p>
        </p:txBody>
      </p:sp>
    </p:spTree>
    <p:extLst>
      <p:ext uri="{BB962C8B-B14F-4D97-AF65-F5344CB8AC3E}">
        <p14:creationId xmlns:p14="http://schemas.microsoft.com/office/powerpoint/2010/main" val="375372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El texto debe quedar dentro del bloque con margen gris, tal y como indica arriba </a:t>
            </a:r>
          </a:p>
        </p:txBody>
      </p:sp>
      <p:sp>
        <p:nvSpPr>
          <p:cNvPr id="4" name="Marcador de número de diapositiva 3"/>
          <p:cNvSpPr>
            <a:spLocks noGrp="1"/>
          </p:cNvSpPr>
          <p:nvPr>
            <p:ph type="sldNum" sz="quarter" idx="5"/>
          </p:nvPr>
        </p:nvSpPr>
        <p:spPr/>
        <p:txBody>
          <a:bodyPr/>
          <a:lstStyle/>
          <a:p>
            <a:fld id="{8F495BB2-3EDF-4379-93C8-3C61C67F9C7B}" type="slidenum">
              <a:rPr lang="es-CL" smtClean="0"/>
              <a:t>2</a:t>
            </a:fld>
            <a:endParaRPr lang="es-CL"/>
          </a:p>
        </p:txBody>
      </p:sp>
    </p:spTree>
    <p:extLst>
      <p:ext uri="{BB962C8B-B14F-4D97-AF65-F5344CB8AC3E}">
        <p14:creationId xmlns:p14="http://schemas.microsoft.com/office/powerpoint/2010/main" val="167604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4251-42BA-8A08-7463-17CCD49A0C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6C4D7F-C1CF-EDCB-DC6D-6CDED56D636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F4451B-536F-C1A7-39A8-02AEDB84E9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22A9E633-6D88-9DA1-5CA5-B9E177F68E60}"/>
              </a:ext>
            </a:extLst>
          </p:cNvPr>
          <p:cNvSpPr>
            <a:spLocks noGrp="1"/>
          </p:cNvSpPr>
          <p:nvPr>
            <p:ph type="sldNum" sz="quarter" idx="5"/>
          </p:nvPr>
        </p:nvSpPr>
        <p:spPr/>
        <p:txBody>
          <a:bodyPr/>
          <a:lstStyle/>
          <a:p>
            <a:fld id="{8F495BB2-3EDF-4379-93C8-3C61C67F9C7B}" type="slidenum">
              <a:rPr lang="es-CL" smtClean="0"/>
              <a:t>21</a:t>
            </a:fld>
            <a:endParaRPr lang="es-CL"/>
          </a:p>
        </p:txBody>
      </p:sp>
    </p:spTree>
    <p:extLst>
      <p:ext uri="{BB962C8B-B14F-4D97-AF65-F5344CB8AC3E}">
        <p14:creationId xmlns:p14="http://schemas.microsoft.com/office/powerpoint/2010/main" val="428628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49E35-FF79-3FAA-F01A-2992622582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A4FC29-4B89-0F87-7169-AD794FB3826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15878E4-E6FA-6F3D-ABDB-99DDC63F5D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48546045-8A52-9104-B37B-4EBCC23622F4}"/>
              </a:ext>
            </a:extLst>
          </p:cNvPr>
          <p:cNvSpPr>
            <a:spLocks noGrp="1"/>
          </p:cNvSpPr>
          <p:nvPr>
            <p:ph type="sldNum" sz="quarter" idx="5"/>
          </p:nvPr>
        </p:nvSpPr>
        <p:spPr/>
        <p:txBody>
          <a:bodyPr/>
          <a:lstStyle/>
          <a:p>
            <a:fld id="{8F495BB2-3EDF-4379-93C8-3C61C67F9C7B}" type="slidenum">
              <a:rPr lang="es-CL" smtClean="0"/>
              <a:t>22</a:t>
            </a:fld>
            <a:endParaRPr lang="es-CL"/>
          </a:p>
        </p:txBody>
      </p:sp>
    </p:spTree>
    <p:extLst>
      <p:ext uri="{BB962C8B-B14F-4D97-AF65-F5344CB8AC3E}">
        <p14:creationId xmlns:p14="http://schemas.microsoft.com/office/powerpoint/2010/main" val="417483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5993-7043-075A-F555-38E521883D1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64DF85-C561-E4F2-6CD5-12FF74009A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75F0C80-8374-2B6E-3F73-53FE19E281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D3D6E3F-A58F-4EEA-C095-CA2684B6D509}"/>
              </a:ext>
            </a:extLst>
          </p:cNvPr>
          <p:cNvSpPr>
            <a:spLocks noGrp="1"/>
          </p:cNvSpPr>
          <p:nvPr>
            <p:ph type="sldNum" sz="quarter" idx="5"/>
          </p:nvPr>
        </p:nvSpPr>
        <p:spPr/>
        <p:txBody>
          <a:bodyPr/>
          <a:lstStyle/>
          <a:p>
            <a:fld id="{8F495BB2-3EDF-4379-93C8-3C61C67F9C7B}" type="slidenum">
              <a:rPr lang="es-CL" smtClean="0"/>
              <a:t>23</a:t>
            </a:fld>
            <a:endParaRPr lang="es-CL"/>
          </a:p>
        </p:txBody>
      </p:sp>
    </p:spTree>
    <p:extLst>
      <p:ext uri="{BB962C8B-B14F-4D97-AF65-F5344CB8AC3E}">
        <p14:creationId xmlns:p14="http://schemas.microsoft.com/office/powerpoint/2010/main" val="1780438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2F343-058A-18B1-261B-8BAC95CB79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17C0BF-0D7E-E313-884C-678CC0AC3E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AA94AF-CA0B-18E4-0435-9CBBE77468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765A721-4EA6-3EF9-D99A-F57F70A3F86D}"/>
              </a:ext>
            </a:extLst>
          </p:cNvPr>
          <p:cNvSpPr>
            <a:spLocks noGrp="1"/>
          </p:cNvSpPr>
          <p:nvPr>
            <p:ph type="sldNum" sz="quarter" idx="5"/>
          </p:nvPr>
        </p:nvSpPr>
        <p:spPr/>
        <p:txBody>
          <a:bodyPr/>
          <a:lstStyle/>
          <a:p>
            <a:fld id="{8F495BB2-3EDF-4379-93C8-3C61C67F9C7B}" type="slidenum">
              <a:rPr lang="es-CL" smtClean="0"/>
              <a:t>24</a:t>
            </a:fld>
            <a:endParaRPr lang="es-CL"/>
          </a:p>
        </p:txBody>
      </p:sp>
    </p:spTree>
    <p:extLst>
      <p:ext uri="{BB962C8B-B14F-4D97-AF65-F5344CB8AC3E}">
        <p14:creationId xmlns:p14="http://schemas.microsoft.com/office/powerpoint/2010/main" val="3633651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65D55-500C-98C3-A547-273E464075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13DE3FC-9AA5-D5E3-0841-CE8395D68D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F1B8B7-67FE-AEE8-2BCD-2B58EF6912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D0E1064A-E7B0-9CF6-5FEC-D5D31BCA3A45}"/>
              </a:ext>
            </a:extLst>
          </p:cNvPr>
          <p:cNvSpPr>
            <a:spLocks noGrp="1"/>
          </p:cNvSpPr>
          <p:nvPr>
            <p:ph type="sldNum" sz="quarter" idx="5"/>
          </p:nvPr>
        </p:nvSpPr>
        <p:spPr/>
        <p:txBody>
          <a:bodyPr/>
          <a:lstStyle/>
          <a:p>
            <a:fld id="{8F495BB2-3EDF-4379-93C8-3C61C67F9C7B}" type="slidenum">
              <a:rPr lang="es-CL" smtClean="0"/>
              <a:t>25</a:t>
            </a:fld>
            <a:endParaRPr lang="es-CL"/>
          </a:p>
        </p:txBody>
      </p:sp>
    </p:spTree>
    <p:extLst>
      <p:ext uri="{BB962C8B-B14F-4D97-AF65-F5344CB8AC3E}">
        <p14:creationId xmlns:p14="http://schemas.microsoft.com/office/powerpoint/2010/main" val="425693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E4014-8266-1702-2268-0E4F063950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4EF18C-EA7E-A574-99ED-5846489C2C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E9315B-FFBF-B87F-7EE3-0AD59A08F1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EA000987-42D4-A2EB-00AA-3B3F18C8031B}"/>
              </a:ext>
            </a:extLst>
          </p:cNvPr>
          <p:cNvSpPr>
            <a:spLocks noGrp="1"/>
          </p:cNvSpPr>
          <p:nvPr>
            <p:ph type="sldNum" sz="quarter" idx="5"/>
          </p:nvPr>
        </p:nvSpPr>
        <p:spPr/>
        <p:txBody>
          <a:bodyPr/>
          <a:lstStyle/>
          <a:p>
            <a:fld id="{8F495BB2-3EDF-4379-93C8-3C61C67F9C7B}" type="slidenum">
              <a:rPr lang="es-CL" smtClean="0"/>
              <a:t>26</a:t>
            </a:fld>
            <a:endParaRPr lang="es-CL"/>
          </a:p>
        </p:txBody>
      </p:sp>
    </p:spTree>
    <p:extLst>
      <p:ext uri="{BB962C8B-B14F-4D97-AF65-F5344CB8AC3E}">
        <p14:creationId xmlns:p14="http://schemas.microsoft.com/office/powerpoint/2010/main" val="1248184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71E3A-06B6-25AC-7599-E41C78E173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42D4AD-38CF-6AAC-1FBF-59E1AA9089B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7CA1A4-CAE4-235A-2ED4-2E57ACADB92B}"/>
              </a:ext>
            </a:extLst>
          </p:cNvPr>
          <p:cNvSpPr>
            <a:spLocks noGrp="1"/>
          </p:cNvSpPr>
          <p:nvPr>
            <p:ph type="body" idx="1"/>
          </p:nvPr>
        </p:nvSpPr>
        <p:spPr/>
        <p:txBody>
          <a:bodyPr/>
          <a:lstStyle/>
          <a:p>
            <a:r>
              <a:rPr lang="es-CL"/>
              <a:t>En esta diapositiva puedes colocar imágenes, crear tus tablas, gráficos etc.</a:t>
            </a:r>
          </a:p>
        </p:txBody>
      </p:sp>
      <p:sp>
        <p:nvSpPr>
          <p:cNvPr id="4" name="Marcador de número de diapositiva 3">
            <a:extLst>
              <a:ext uri="{FF2B5EF4-FFF2-40B4-BE49-F238E27FC236}">
                <a16:creationId xmlns:a16="http://schemas.microsoft.com/office/drawing/2014/main" id="{8EAF88A6-1063-3EDC-DC7E-20C6A207743E}"/>
              </a:ext>
            </a:extLst>
          </p:cNvPr>
          <p:cNvSpPr>
            <a:spLocks noGrp="1"/>
          </p:cNvSpPr>
          <p:nvPr>
            <p:ph type="sldNum" sz="quarter" idx="5"/>
          </p:nvPr>
        </p:nvSpPr>
        <p:spPr/>
        <p:txBody>
          <a:bodyPr/>
          <a:lstStyle/>
          <a:p>
            <a:fld id="{8F495BB2-3EDF-4379-93C8-3C61C67F9C7B}" type="slidenum">
              <a:rPr lang="es-CL" smtClean="0"/>
              <a:t>27</a:t>
            </a:fld>
            <a:endParaRPr lang="es-CL"/>
          </a:p>
        </p:txBody>
      </p:sp>
    </p:spTree>
    <p:extLst>
      <p:ext uri="{BB962C8B-B14F-4D97-AF65-F5344CB8AC3E}">
        <p14:creationId xmlns:p14="http://schemas.microsoft.com/office/powerpoint/2010/main" val="1193591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840EF-ADA8-915A-7909-CF6007A6C3C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804656-D7F1-66B4-180B-428DC087FD6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1E1899-54A6-BAD4-44D6-853B3B5AB1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AC996A2C-5D11-806A-6A78-3EC9CD3ABE20}"/>
              </a:ext>
            </a:extLst>
          </p:cNvPr>
          <p:cNvSpPr>
            <a:spLocks noGrp="1"/>
          </p:cNvSpPr>
          <p:nvPr>
            <p:ph type="sldNum" sz="quarter" idx="5"/>
          </p:nvPr>
        </p:nvSpPr>
        <p:spPr/>
        <p:txBody>
          <a:bodyPr/>
          <a:lstStyle/>
          <a:p>
            <a:fld id="{8F495BB2-3EDF-4379-93C8-3C61C67F9C7B}" type="slidenum">
              <a:rPr lang="es-CL" smtClean="0"/>
              <a:t>29</a:t>
            </a:fld>
            <a:endParaRPr lang="es-CL"/>
          </a:p>
        </p:txBody>
      </p:sp>
    </p:spTree>
    <p:extLst>
      <p:ext uri="{BB962C8B-B14F-4D97-AF65-F5344CB8AC3E}">
        <p14:creationId xmlns:p14="http://schemas.microsoft.com/office/powerpoint/2010/main" val="3011473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C3E21-5A4B-FDAD-B72D-C3C7DEC2AE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06EFDA9-F32A-2C26-F115-41C91807F4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EB95E3-2819-B762-DA7E-B2E9CD80E6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5179E18D-7504-F479-8EE8-DE6AE04AEFF5}"/>
              </a:ext>
            </a:extLst>
          </p:cNvPr>
          <p:cNvSpPr>
            <a:spLocks noGrp="1"/>
          </p:cNvSpPr>
          <p:nvPr>
            <p:ph type="sldNum" sz="quarter" idx="5"/>
          </p:nvPr>
        </p:nvSpPr>
        <p:spPr/>
        <p:txBody>
          <a:bodyPr/>
          <a:lstStyle/>
          <a:p>
            <a:fld id="{8F495BB2-3EDF-4379-93C8-3C61C67F9C7B}" type="slidenum">
              <a:rPr lang="es-CL" smtClean="0"/>
              <a:t>30</a:t>
            </a:fld>
            <a:endParaRPr lang="es-CL"/>
          </a:p>
        </p:txBody>
      </p:sp>
    </p:spTree>
    <p:extLst>
      <p:ext uri="{BB962C8B-B14F-4D97-AF65-F5344CB8AC3E}">
        <p14:creationId xmlns:p14="http://schemas.microsoft.com/office/powerpoint/2010/main" val="309633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47EE-6DDD-6092-8F9F-99FA5F701AF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76A711-6673-DD2C-A943-C045AFB0C98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E5EAE0E-1266-9031-F31F-B0143CA813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11DC9CBE-A975-CAB0-4B26-C4E9C19C0E56}"/>
              </a:ext>
            </a:extLst>
          </p:cNvPr>
          <p:cNvSpPr>
            <a:spLocks noGrp="1"/>
          </p:cNvSpPr>
          <p:nvPr>
            <p:ph type="sldNum" sz="quarter" idx="5"/>
          </p:nvPr>
        </p:nvSpPr>
        <p:spPr/>
        <p:txBody>
          <a:bodyPr/>
          <a:lstStyle/>
          <a:p>
            <a:fld id="{8F495BB2-3EDF-4379-93C8-3C61C67F9C7B}" type="slidenum">
              <a:rPr lang="es-CL" smtClean="0"/>
              <a:t>31</a:t>
            </a:fld>
            <a:endParaRPr lang="es-CL"/>
          </a:p>
        </p:txBody>
      </p:sp>
    </p:spTree>
    <p:extLst>
      <p:ext uri="{BB962C8B-B14F-4D97-AF65-F5344CB8AC3E}">
        <p14:creationId xmlns:p14="http://schemas.microsoft.com/office/powerpoint/2010/main" val="133354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ED33-FAEE-DF1C-A814-2FED4E353F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11BB0C-4D38-521A-45F7-4544CD8F871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9FE652-17F3-E0BA-E869-6E66DC9381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5664122-4021-DF2F-D2D4-5F198FDD324B}"/>
              </a:ext>
            </a:extLst>
          </p:cNvPr>
          <p:cNvSpPr>
            <a:spLocks noGrp="1"/>
          </p:cNvSpPr>
          <p:nvPr>
            <p:ph type="sldNum" sz="quarter" idx="5"/>
          </p:nvPr>
        </p:nvSpPr>
        <p:spPr/>
        <p:txBody>
          <a:bodyPr/>
          <a:lstStyle/>
          <a:p>
            <a:fld id="{8F495BB2-3EDF-4379-93C8-3C61C67F9C7B}" type="slidenum">
              <a:rPr lang="es-CL" smtClean="0"/>
              <a:t>4</a:t>
            </a:fld>
            <a:endParaRPr lang="es-CL"/>
          </a:p>
        </p:txBody>
      </p:sp>
    </p:spTree>
    <p:extLst>
      <p:ext uri="{BB962C8B-B14F-4D97-AF65-F5344CB8AC3E}">
        <p14:creationId xmlns:p14="http://schemas.microsoft.com/office/powerpoint/2010/main" val="90186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BC60B-6D27-2E8F-7C2F-7351AA99EE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7C9DCA-5AF7-79CE-F839-4D06791EC2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C1F519E-C610-E8A1-F0AC-5E0BAE128A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649BCE1-22B3-9293-5633-387D815C94D1}"/>
              </a:ext>
            </a:extLst>
          </p:cNvPr>
          <p:cNvSpPr>
            <a:spLocks noGrp="1"/>
          </p:cNvSpPr>
          <p:nvPr>
            <p:ph type="sldNum" sz="quarter" idx="5"/>
          </p:nvPr>
        </p:nvSpPr>
        <p:spPr/>
        <p:txBody>
          <a:bodyPr/>
          <a:lstStyle/>
          <a:p>
            <a:fld id="{8F495BB2-3EDF-4379-93C8-3C61C67F9C7B}" type="slidenum">
              <a:rPr lang="es-CL" smtClean="0"/>
              <a:t>5</a:t>
            </a:fld>
            <a:endParaRPr lang="es-CL"/>
          </a:p>
        </p:txBody>
      </p:sp>
    </p:spTree>
    <p:extLst>
      <p:ext uri="{BB962C8B-B14F-4D97-AF65-F5344CB8AC3E}">
        <p14:creationId xmlns:p14="http://schemas.microsoft.com/office/powerpoint/2010/main" val="3172127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DDE89-7C5D-A80A-3A0D-CF557E69F5C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50A35B-DBAD-EFB9-FE85-438BF55F9E8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922061-B45E-10DB-BDFC-7031300ED6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62CF07A0-3BE2-AD8A-DD54-010A6141DFA8}"/>
              </a:ext>
            </a:extLst>
          </p:cNvPr>
          <p:cNvSpPr>
            <a:spLocks noGrp="1"/>
          </p:cNvSpPr>
          <p:nvPr>
            <p:ph type="sldNum" sz="quarter" idx="5"/>
          </p:nvPr>
        </p:nvSpPr>
        <p:spPr/>
        <p:txBody>
          <a:bodyPr/>
          <a:lstStyle/>
          <a:p>
            <a:fld id="{8F495BB2-3EDF-4379-93C8-3C61C67F9C7B}" type="slidenum">
              <a:rPr lang="es-CL" smtClean="0"/>
              <a:t>6</a:t>
            </a:fld>
            <a:endParaRPr lang="es-CL"/>
          </a:p>
        </p:txBody>
      </p:sp>
    </p:spTree>
    <p:extLst>
      <p:ext uri="{BB962C8B-B14F-4D97-AF65-F5344CB8AC3E}">
        <p14:creationId xmlns:p14="http://schemas.microsoft.com/office/powerpoint/2010/main" val="382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3DB04-E5F3-5961-A27E-AFEC958D05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9B6C78-066C-25A5-9CA9-ECB88F355E0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50AB90-21F3-8608-2FC2-AB18F8869C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FF8DAB56-57A4-0242-3855-7A5B36254214}"/>
              </a:ext>
            </a:extLst>
          </p:cNvPr>
          <p:cNvSpPr>
            <a:spLocks noGrp="1"/>
          </p:cNvSpPr>
          <p:nvPr>
            <p:ph type="sldNum" sz="quarter" idx="5"/>
          </p:nvPr>
        </p:nvSpPr>
        <p:spPr/>
        <p:txBody>
          <a:bodyPr/>
          <a:lstStyle/>
          <a:p>
            <a:fld id="{8F495BB2-3EDF-4379-93C8-3C61C67F9C7B}" type="slidenum">
              <a:rPr lang="es-CL" smtClean="0"/>
              <a:t>7</a:t>
            </a:fld>
            <a:endParaRPr lang="es-CL"/>
          </a:p>
        </p:txBody>
      </p:sp>
    </p:spTree>
    <p:extLst>
      <p:ext uri="{BB962C8B-B14F-4D97-AF65-F5344CB8AC3E}">
        <p14:creationId xmlns:p14="http://schemas.microsoft.com/office/powerpoint/2010/main" val="96749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AA2BD-C012-5198-068A-14BAAB3D40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196E26-DB02-823A-8CD4-9C13D8A3262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A807024-35E3-DADD-D2B4-0D68851091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95794621-567D-3F74-88DA-004559E09AAD}"/>
              </a:ext>
            </a:extLst>
          </p:cNvPr>
          <p:cNvSpPr>
            <a:spLocks noGrp="1"/>
          </p:cNvSpPr>
          <p:nvPr>
            <p:ph type="sldNum" sz="quarter" idx="5"/>
          </p:nvPr>
        </p:nvSpPr>
        <p:spPr/>
        <p:txBody>
          <a:bodyPr/>
          <a:lstStyle/>
          <a:p>
            <a:fld id="{8F495BB2-3EDF-4379-93C8-3C61C67F9C7B}" type="slidenum">
              <a:rPr lang="es-CL" smtClean="0"/>
              <a:t>8</a:t>
            </a:fld>
            <a:endParaRPr lang="es-CL"/>
          </a:p>
        </p:txBody>
      </p:sp>
    </p:spTree>
    <p:extLst>
      <p:ext uri="{BB962C8B-B14F-4D97-AF65-F5344CB8AC3E}">
        <p14:creationId xmlns:p14="http://schemas.microsoft.com/office/powerpoint/2010/main" val="3716824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428D4-92D1-8388-B78F-EFD8BFF167D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843629-A240-DFF7-9F8B-24ADBF737C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42B858-30E7-E262-8EB8-FFEC489330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700E0FBB-D93E-B08B-F59A-ED6CD37155F9}"/>
              </a:ext>
            </a:extLst>
          </p:cNvPr>
          <p:cNvSpPr>
            <a:spLocks noGrp="1"/>
          </p:cNvSpPr>
          <p:nvPr>
            <p:ph type="sldNum" sz="quarter" idx="5"/>
          </p:nvPr>
        </p:nvSpPr>
        <p:spPr/>
        <p:txBody>
          <a:bodyPr/>
          <a:lstStyle/>
          <a:p>
            <a:fld id="{8F495BB2-3EDF-4379-93C8-3C61C67F9C7B}" type="slidenum">
              <a:rPr lang="es-CL" smtClean="0"/>
              <a:t>9</a:t>
            </a:fld>
            <a:endParaRPr lang="es-CL"/>
          </a:p>
        </p:txBody>
      </p:sp>
    </p:spTree>
    <p:extLst>
      <p:ext uri="{BB962C8B-B14F-4D97-AF65-F5344CB8AC3E}">
        <p14:creationId xmlns:p14="http://schemas.microsoft.com/office/powerpoint/2010/main" val="1252453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68397-1357-BE25-FFA5-FEFAC1D46E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81247D0-68A7-BA65-9F51-EA7AA828B67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E1622E6-7B99-ED5E-264C-BEC931FCBA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a:t>En el bloque de texto de esta diapositiva, puedes poner el texto con viñetas para anotar ideas, conceptos, cosas importantes etc. También puedes resaltar partes importantes del texto y poniéndolas en el color que se muestra en el ejemplo.</a:t>
            </a:r>
          </a:p>
        </p:txBody>
      </p:sp>
      <p:sp>
        <p:nvSpPr>
          <p:cNvPr id="4" name="Marcador de número de diapositiva 3">
            <a:extLst>
              <a:ext uri="{FF2B5EF4-FFF2-40B4-BE49-F238E27FC236}">
                <a16:creationId xmlns:a16="http://schemas.microsoft.com/office/drawing/2014/main" id="{B7ABF429-36E4-74CF-F97A-2ECBDB24D5E8}"/>
              </a:ext>
            </a:extLst>
          </p:cNvPr>
          <p:cNvSpPr>
            <a:spLocks noGrp="1"/>
          </p:cNvSpPr>
          <p:nvPr>
            <p:ph type="sldNum" sz="quarter" idx="5"/>
          </p:nvPr>
        </p:nvSpPr>
        <p:spPr/>
        <p:txBody>
          <a:bodyPr/>
          <a:lstStyle/>
          <a:p>
            <a:fld id="{8F495BB2-3EDF-4379-93C8-3C61C67F9C7B}" type="slidenum">
              <a:rPr lang="es-CL" smtClean="0"/>
              <a:t>10</a:t>
            </a:fld>
            <a:endParaRPr lang="es-CL"/>
          </a:p>
        </p:txBody>
      </p:sp>
    </p:spTree>
    <p:extLst>
      <p:ext uri="{BB962C8B-B14F-4D97-AF65-F5344CB8AC3E}">
        <p14:creationId xmlns:p14="http://schemas.microsoft.com/office/powerpoint/2010/main" val="280481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a:t>Click to edit Master title style</a:t>
            </a:r>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dirty="0"/>
              <a:t>Click to edit Master text styles</a:t>
            </a:r>
          </a:p>
        </p:txBody>
      </p:sp>
      <p:sp>
        <p:nvSpPr>
          <p:cNvPr id="6" name="Content Placeholder 5"/>
          <p:cNvSpPr>
            <a:spLocks noGrp="1"/>
          </p:cNvSpPr>
          <p:nvPr>
            <p:ph sz="quarter" idx="4"/>
          </p:nvPr>
        </p:nvSpPr>
        <p:spPr>
          <a:xfrm>
            <a:off x="2322513" y="1087438"/>
            <a:ext cx="2020888" cy="1975644"/>
          </a:xfrm>
        </p:spPr>
        <p:txBody>
          <a:bodyPr>
            <a:normAutofit/>
          </a:bodyPr>
          <a:lstStyle>
            <a:lvl1pPr>
              <a:defRPr sz="1200"/>
            </a:lvl1pPr>
            <a:lvl2pPr>
              <a:defRPr sz="1200"/>
            </a:lvl2pPr>
            <a:lvl3pPr>
              <a:defRPr sz="1200"/>
            </a:lvl3pPr>
            <a:lvl4pPr>
              <a:defRPr sz="1200"/>
            </a:lvl4pPr>
            <a:lvl5pPr>
              <a:defRPr sz="12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3C5890E-F6F7-065C-D200-CE545CEEBB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464748"/>
            <a:ext cx="10058400" cy="6072996"/>
          </a:xfrm>
          <a:prstGeom prst="rect">
            <a:avLst/>
          </a:prstGeom>
        </p:spPr>
      </p:pic>
      <p:sp>
        <p:nvSpPr>
          <p:cNvPr id="2" name="Title Placeholder 1"/>
          <p:cNvSpPr>
            <a:spLocks noGrp="1"/>
          </p:cNvSpPr>
          <p:nvPr>
            <p:ph type="title"/>
          </p:nvPr>
        </p:nvSpPr>
        <p:spPr>
          <a:xfrm>
            <a:off x="228600" y="137319"/>
            <a:ext cx="4114800" cy="5715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800100"/>
            <a:ext cx="4114800" cy="22629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3178175"/>
            <a:ext cx="1066800" cy="182563"/>
          </a:xfrm>
          <a:prstGeom prst="rect">
            <a:avLst/>
          </a:prstGeom>
        </p:spPr>
        <p:txBody>
          <a:bodyPr vert="horz" lIns="91440" tIns="45720" rIns="91440" bIns="45720" rtlCol="0" anchor="ctr"/>
          <a:lstStyle>
            <a:lvl1pPr algn="l">
              <a:defRPr sz="600">
                <a:solidFill>
                  <a:schemeClr val="tx1">
                    <a:tint val="75000"/>
                  </a:schemeClr>
                </a:solidFill>
              </a:defRPr>
            </a:lvl1pPr>
          </a:lstStyle>
          <a:p>
            <a:fld id="{1D8BD707-D9CF-40AE-B4C6-C98DA3205C09}" type="datetimeFigureOut">
              <a:rPr lang="en-US" smtClean="0"/>
              <a:pPr/>
              <a:t>8/28/2025</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91440" tIns="45720" rIns="91440" bIns="45720" rtlCol="0" anchor="ctr"/>
          <a:lstStyle>
            <a:lvl1pPr algn="r">
              <a:defRPr sz="6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b="1"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oselota/Relatorias/blob/main/PBI/City_Coordinates.xlsx"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github.com/Joselota/Relatorias/blob/main/PBI/City_Coordinates2.xlsx"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Joselota/Relatorias/blob/main/PBI/Sample%20-%20Superstore.csv"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beekiran/sales-data-analysi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Joselota/Relatorias/blob/main/PBI/Sales%20Data.cs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13" r="37249"/>
          <a:stretch>
            <a:fillRect/>
          </a:stretch>
        </p:blipFill>
        <p:spPr>
          <a:xfrm>
            <a:off x="4805136" y="0"/>
            <a:ext cx="4338864" cy="5143500"/>
          </a:xfrm>
          <a:prstGeom prst="rect">
            <a:avLst/>
          </a:prstGeom>
        </p:spPr>
      </p:pic>
      <p:grpSp>
        <p:nvGrpSpPr>
          <p:cNvPr id="3" name="Group 3"/>
          <p:cNvGrpSpPr/>
          <p:nvPr/>
        </p:nvGrpSpPr>
        <p:grpSpPr>
          <a:xfrm>
            <a:off x="-5525" y="0"/>
            <a:ext cx="4921472" cy="5143500"/>
            <a:chOff x="0" y="0"/>
            <a:chExt cx="5358610" cy="5600359"/>
          </a:xfrm>
        </p:grpSpPr>
        <p:sp>
          <p:nvSpPr>
            <p:cNvPr id="4" name="Freeform 4"/>
            <p:cNvSpPr/>
            <p:nvPr/>
          </p:nvSpPr>
          <p:spPr>
            <a:xfrm>
              <a:off x="0" y="0"/>
              <a:ext cx="5358610" cy="5600359"/>
            </a:xfrm>
            <a:custGeom>
              <a:avLst/>
              <a:gdLst/>
              <a:ahLst/>
              <a:cxnLst/>
              <a:rect l="l" t="t" r="r" b="b"/>
              <a:pathLst>
                <a:path w="5358610" h="5600359">
                  <a:moveTo>
                    <a:pt x="0" y="0"/>
                  </a:moveTo>
                  <a:lnTo>
                    <a:pt x="5358610" y="0"/>
                  </a:lnTo>
                  <a:lnTo>
                    <a:pt x="5358610" y="5600359"/>
                  </a:lnTo>
                  <a:lnTo>
                    <a:pt x="0" y="5600359"/>
                  </a:lnTo>
                  <a:close/>
                </a:path>
              </a:pathLst>
            </a:custGeom>
            <a:solidFill>
              <a:srgbClr val="3A568B"/>
            </a:solidFill>
          </p:spPr>
          <p:txBody>
            <a:bodyPr/>
            <a:lstStyle/>
            <a:p>
              <a:endParaRPr lang="es-CL"/>
            </a:p>
          </p:txBody>
        </p:sp>
      </p:grpSp>
      <p:pic>
        <p:nvPicPr>
          <p:cNvPr id="5" name="Picture 5"/>
          <p:cNvPicPr>
            <a:picLocks noChangeAspect="1"/>
          </p:cNvPicPr>
          <p:nvPr/>
        </p:nvPicPr>
        <p:blipFill>
          <a:blip r:embed="rId4">
            <a:alphaModFix amt="49000"/>
          </a:blip>
          <a:srcRect l="10791" r="10848" b="141"/>
          <a:stretch>
            <a:fillRect/>
          </a:stretch>
        </p:blipFill>
        <p:spPr>
          <a:xfrm rot="5400000">
            <a:off x="-113777" y="113777"/>
            <a:ext cx="5143500" cy="4915947"/>
          </a:xfrm>
          <a:prstGeom prst="rect">
            <a:avLst/>
          </a:prstGeom>
        </p:spPr>
      </p:pic>
      <p:pic>
        <p:nvPicPr>
          <p:cNvPr id="6" name="Picture 6"/>
          <p:cNvPicPr>
            <a:picLocks noChangeAspect="1"/>
          </p:cNvPicPr>
          <p:nvPr/>
        </p:nvPicPr>
        <p:blipFill>
          <a:blip r:embed="rId5"/>
          <a:srcRect l="31530" t="21307" r="6662" b="18133"/>
          <a:stretch>
            <a:fillRect/>
          </a:stretch>
        </p:blipFill>
        <p:spPr>
          <a:xfrm>
            <a:off x="346534" y="307901"/>
            <a:ext cx="1006604" cy="478342"/>
          </a:xfrm>
          <a:prstGeom prst="rect">
            <a:avLst/>
          </a:prstGeom>
        </p:spPr>
      </p:pic>
      <p:grpSp>
        <p:nvGrpSpPr>
          <p:cNvPr id="7" name="Group 7"/>
          <p:cNvGrpSpPr/>
          <p:nvPr/>
        </p:nvGrpSpPr>
        <p:grpSpPr>
          <a:xfrm>
            <a:off x="-228600" y="4171950"/>
            <a:ext cx="2743656" cy="582329"/>
            <a:chOff x="0" y="0"/>
            <a:chExt cx="1586510" cy="336730"/>
          </a:xfrm>
        </p:grpSpPr>
        <p:sp>
          <p:nvSpPr>
            <p:cNvPr id="8" name="Freeform 8"/>
            <p:cNvSpPr/>
            <p:nvPr/>
          </p:nvSpPr>
          <p:spPr>
            <a:xfrm>
              <a:off x="0" y="0"/>
              <a:ext cx="1586510" cy="336730"/>
            </a:xfrm>
            <a:custGeom>
              <a:avLst/>
              <a:gdLst/>
              <a:ahLst/>
              <a:cxnLst/>
              <a:rect l="l" t="t" r="r" b="b"/>
              <a:pathLst>
                <a:path w="1586510" h="336730">
                  <a:moveTo>
                    <a:pt x="53613" y="0"/>
                  </a:moveTo>
                  <a:lnTo>
                    <a:pt x="1532897" y="0"/>
                  </a:lnTo>
                  <a:cubicBezTo>
                    <a:pt x="1547116" y="0"/>
                    <a:pt x="1560753" y="5649"/>
                    <a:pt x="1570807" y="15703"/>
                  </a:cubicBezTo>
                  <a:cubicBezTo>
                    <a:pt x="1580862" y="25757"/>
                    <a:pt x="1586510" y="39394"/>
                    <a:pt x="1586510" y="53613"/>
                  </a:cubicBezTo>
                  <a:lnTo>
                    <a:pt x="1586510" y="283116"/>
                  </a:lnTo>
                  <a:cubicBezTo>
                    <a:pt x="1586510" y="312726"/>
                    <a:pt x="1562507" y="336730"/>
                    <a:pt x="1532897" y="336730"/>
                  </a:cubicBezTo>
                  <a:lnTo>
                    <a:pt x="53613" y="336730"/>
                  </a:lnTo>
                  <a:cubicBezTo>
                    <a:pt x="24003" y="336730"/>
                    <a:pt x="0" y="312726"/>
                    <a:pt x="0" y="283116"/>
                  </a:cubicBezTo>
                  <a:lnTo>
                    <a:pt x="0" y="53613"/>
                  </a:lnTo>
                  <a:cubicBezTo>
                    <a:pt x="0" y="24003"/>
                    <a:pt x="24003" y="0"/>
                    <a:pt x="53613" y="0"/>
                  </a:cubicBezTo>
                  <a:close/>
                </a:path>
              </a:pathLst>
            </a:custGeom>
            <a:solidFill>
              <a:srgbClr val="A2B7DD"/>
            </a:solidFill>
          </p:spPr>
          <p:txBody>
            <a:bodyPr/>
            <a:lstStyle/>
            <a:p>
              <a:endParaRPr lang="es-CL"/>
            </a:p>
          </p:txBody>
        </p:sp>
        <p:sp>
          <p:nvSpPr>
            <p:cNvPr id="9" name="TextBox 9"/>
            <p:cNvSpPr txBox="1"/>
            <p:nvPr/>
          </p:nvSpPr>
          <p:spPr>
            <a:xfrm>
              <a:off x="0" y="-19050"/>
              <a:ext cx="812800" cy="831850"/>
            </a:xfrm>
            <a:prstGeom prst="rect">
              <a:avLst/>
            </a:prstGeom>
          </p:spPr>
          <p:txBody>
            <a:bodyPr lIns="31236" tIns="31236" rIns="31236" bIns="31236" rtlCol="0" anchor="ctr"/>
            <a:lstStyle/>
            <a:p>
              <a:pPr algn="ctr">
                <a:lnSpc>
                  <a:spcPts val="647"/>
                </a:lnSpc>
              </a:pPr>
              <a:endParaRPr sz="450"/>
            </a:p>
          </p:txBody>
        </p:sp>
      </p:grpSp>
      <p:sp>
        <p:nvSpPr>
          <p:cNvPr id="10" name="AutoShape 10"/>
          <p:cNvSpPr/>
          <p:nvPr/>
        </p:nvSpPr>
        <p:spPr>
          <a:xfrm rot="-5400000">
            <a:off x="180895" y="4493997"/>
            <a:ext cx="350329" cy="0"/>
          </a:xfrm>
          <a:prstGeom prst="line">
            <a:avLst/>
          </a:prstGeom>
          <a:ln w="38100" cap="flat">
            <a:solidFill>
              <a:srgbClr val="FFFFFF"/>
            </a:solidFill>
            <a:prstDash val="solid"/>
            <a:headEnd type="none" w="sm" len="sm"/>
            <a:tailEnd type="none" w="sm" len="sm"/>
          </a:ln>
        </p:spPr>
        <p:txBody>
          <a:bodyPr/>
          <a:lstStyle/>
          <a:p>
            <a:endParaRPr lang="es-CL"/>
          </a:p>
        </p:txBody>
      </p:sp>
      <p:sp>
        <p:nvSpPr>
          <p:cNvPr id="11" name="TextBox 11"/>
          <p:cNvSpPr txBox="1"/>
          <p:nvPr/>
        </p:nvSpPr>
        <p:spPr>
          <a:xfrm>
            <a:off x="346534" y="2201863"/>
            <a:ext cx="4294189" cy="359073"/>
          </a:xfrm>
          <a:prstGeom prst="rect">
            <a:avLst/>
          </a:prstGeom>
        </p:spPr>
        <p:txBody>
          <a:bodyPr lIns="0" tIns="0" rIns="0" bIns="0" rtlCol="0" anchor="t">
            <a:spAutoFit/>
          </a:bodyPr>
          <a:lstStyle/>
          <a:p>
            <a:pPr>
              <a:lnSpc>
                <a:spcPts val="2750"/>
              </a:lnSpc>
            </a:pPr>
            <a:r>
              <a:rPr lang="en-US" sz="2750" b="1" dirty="0">
                <a:solidFill>
                  <a:srgbClr val="FFFFFF"/>
                </a:solidFill>
                <a:latin typeface="+mj-lt"/>
              </a:rPr>
              <a:t>Power BI</a:t>
            </a:r>
          </a:p>
        </p:txBody>
      </p:sp>
      <p:sp>
        <p:nvSpPr>
          <p:cNvPr id="12" name="TextBox 12"/>
          <p:cNvSpPr txBox="1"/>
          <p:nvPr/>
        </p:nvSpPr>
        <p:spPr>
          <a:xfrm>
            <a:off x="346534" y="2595563"/>
            <a:ext cx="2710893" cy="180242"/>
          </a:xfrm>
          <a:prstGeom prst="rect">
            <a:avLst/>
          </a:prstGeom>
        </p:spPr>
        <p:txBody>
          <a:bodyPr lIns="0" tIns="0" rIns="0" bIns="0" rtlCol="0" anchor="t">
            <a:spAutoFit/>
          </a:bodyPr>
          <a:lstStyle/>
          <a:p>
            <a:pPr>
              <a:lnSpc>
                <a:spcPts val="1422"/>
              </a:lnSpc>
            </a:pPr>
            <a:r>
              <a:rPr lang="es-CL" sz="1400" dirty="0">
                <a:solidFill>
                  <a:srgbClr val="FFFFFF"/>
                </a:solidFill>
              </a:rPr>
              <a:t>Sesión</a:t>
            </a:r>
            <a:r>
              <a:rPr lang="en-US" sz="1400" dirty="0">
                <a:solidFill>
                  <a:srgbClr val="FFFFFF"/>
                </a:solidFill>
              </a:rPr>
              <a:t> 3</a:t>
            </a:r>
            <a:endParaRPr lang="en-US" sz="1422" dirty="0">
              <a:solidFill>
                <a:srgbClr val="FFFFFF"/>
              </a:solidFill>
            </a:endParaRPr>
          </a:p>
        </p:txBody>
      </p:sp>
      <p:pic>
        <p:nvPicPr>
          <p:cNvPr id="13" name="Picture 13"/>
          <p:cNvPicPr>
            <a:picLocks noChangeAspect="1"/>
          </p:cNvPicPr>
          <p:nvPr/>
        </p:nvPicPr>
        <p:blipFill rotWithShape="1">
          <a:blip r:embed="rId6"/>
          <a:srcRect l="18918" r="37710"/>
          <a:stretch/>
        </p:blipFill>
        <p:spPr>
          <a:xfrm>
            <a:off x="4915948" y="0"/>
            <a:ext cx="4228053" cy="5143500"/>
          </a:xfrm>
          <a:prstGeom prst="rect">
            <a:avLst/>
          </a:prstGeom>
        </p:spPr>
      </p:pic>
      <p:sp>
        <p:nvSpPr>
          <p:cNvPr id="14" name="TextBox 14"/>
          <p:cNvSpPr txBox="1"/>
          <p:nvPr/>
        </p:nvSpPr>
        <p:spPr>
          <a:xfrm>
            <a:off x="764338" y="4382506"/>
            <a:ext cx="1597860" cy="205377"/>
          </a:xfrm>
          <a:prstGeom prst="rect">
            <a:avLst/>
          </a:prstGeom>
        </p:spPr>
        <p:txBody>
          <a:bodyPr wrap="square" lIns="0" tIns="0" rIns="0" bIns="0" rtlCol="0" anchor="t">
            <a:spAutoFit/>
          </a:bodyPr>
          <a:lstStyle/>
          <a:p>
            <a:pPr>
              <a:lnSpc>
                <a:spcPts val="1816"/>
              </a:lnSpc>
            </a:pPr>
            <a:r>
              <a:rPr lang="en-US" sz="1297" dirty="0">
                <a:solidFill>
                  <a:srgbClr val="FFFFFF"/>
                </a:solidFill>
                <a:latin typeface="Montserrat Classic Bold"/>
              </a:rPr>
              <a:t>WWW.IZIED.COM</a:t>
            </a:r>
          </a:p>
        </p:txBody>
      </p:sp>
    </p:spTree>
    <p:extLst>
      <p:ext uri="{BB962C8B-B14F-4D97-AF65-F5344CB8AC3E}">
        <p14:creationId xmlns:p14="http://schemas.microsoft.com/office/powerpoint/2010/main" val="4014300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EB04B-5002-9673-90D4-5B6ABD8E470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6F9B2D8-13E5-8B88-A003-A6206FA31374}"/>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Columnas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personalizadas</a:t>
            </a:r>
          </a:p>
        </p:txBody>
      </p:sp>
      <p:grpSp>
        <p:nvGrpSpPr>
          <p:cNvPr id="7" name="Group 7">
            <a:extLst>
              <a:ext uri="{FF2B5EF4-FFF2-40B4-BE49-F238E27FC236}">
                <a16:creationId xmlns:a16="http://schemas.microsoft.com/office/drawing/2014/main" id="{B7066699-B140-C5C1-19DE-FDA2A3CFE795}"/>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E8DC9E25-676E-1C12-4759-2CFDD960102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237C2384-1256-0B37-5445-C33E20A477F3}"/>
              </a:ext>
            </a:extLst>
          </p:cNvPr>
          <p:cNvSpPr/>
          <p:nvPr/>
        </p:nvSpPr>
        <p:spPr>
          <a:xfrm>
            <a:off x="4380585" y="514350"/>
            <a:ext cx="382830" cy="85686"/>
          </a:xfrm>
          <a:prstGeom prst="rect">
            <a:avLst/>
          </a:prstGeom>
          <a:solidFill>
            <a:srgbClr val="6DC53A"/>
          </a:solidFill>
        </p:spPr>
        <p:txBody>
          <a:bodyPr/>
          <a:lstStyle/>
          <a:p>
            <a:endParaRPr lang="es-CL"/>
          </a:p>
        </p:txBody>
      </p:sp>
      <p:pic>
        <p:nvPicPr>
          <p:cNvPr id="6" name="Imagen 5" descr="Tabla&#10;&#10;El contenido generado por IA puede ser incorrecto.">
            <a:extLst>
              <a:ext uri="{FF2B5EF4-FFF2-40B4-BE49-F238E27FC236}">
                <a16:creationId xmlns:a16="http://schemas.microsoft.com/office/drawing/2014/main" id="{25E80A97-B1D6-A03B-521D-44FB93B6F134}"/>
              </a:ext>
            </a:extLst>
          </p:cNvPr>
          <p:cNvPicPr>
            <a:picLocks noChangeAspect="1"/>
          </p:cNvPicPr>
          <p:nvPr/>
        </p:nvPicPr>
        <p:blipFill>
          <a:blip r:embed="rId3"/>
          <a:stretch>
            <a:fillRect/>
          </a:stretch>
        </p:blipFill>
        <p:spPr>
          <a:xfrm>
            <a:off x="2112014" y="969706"/>
            <a:ext cx="5041647" cy="3631790"/>
          </a:xfrm>
          <a:prstGeom prst="rect">
            <a:avLst/>
          </a:prstGeom>
        </p:spPr>
      </p:pic>
    </p:spTree>
    <p:extLst>
      <p:ext uri="{BB962C8B-B14F-4D97-AF65-F5344CB8AC3E}">
        <p14:creationId xmlns:p14="http://schemas.microsoft.com/office/powerpoint/2010/main" val="155788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3F8CA-F71B-5294-30DD-1FD65B72FCF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FFD22FA-514D-1D31-186E-B81D22F9670A}"/>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Columnas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personalizadas</a:t>
            </a:r>
          </a:p>
        </p:txBody>
      </p:sp>
      <p:grpSp>
        <p:nvGrpSpPr>
          <p:cNvPr id="7" name="Group 7">
            <a:extLst>
              <a:ext uri="{FF2B5EF4-FFF2-40B4-BE49-F238E27FC236}">
                <a16:creationId xmlns:a16="http://schemas.microsoft.com/office/drawing/2014/main" id="{C42C0342-1B87-4746-9E57-DE5983F11C3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10109336-9FA1-161E-464A-5448D3D21506}"/>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99EDA4A-1BEF-5A21-8DDB-7A4F68EB82FB}"/>
              </a:ext>
            </a:extLst>
          </p:cNvPr>
          <p:cNvSpPr/>
          <p:nvPr/>
        </p:nvSpPr>
        <p:spPr>
          <a:xfrm>
            <a:off x="4380585" y="514350"/>
            <a:ext cx="382830" cy="85686"/>
          </a:xfrm>
          <a:prstGeom prst="rect">
            <a:avLst/>
          </a:prstGeom>
          <a:solidFill>
            <a:srgbClr val="6DC53A"/>
          </a:solidFill>
        </p:spPr>
        <p:txBody>
          <a:bodyPr/>
          <a:lstStyle/>
          <a:p>
            <a:endParaRPr lang="es-CL"/>
          </a:p>
        </p:txBody>
      </p:sp>
      <p:graphicFrame>
        <p:nvGraphicFramePr>
          <p:cNvPr id="3" name="Tabla 2">
            <a:extLst>
              <a:ext uri="{FF2B5EF4-FFF2-40B4-BE49-F238E27FC236}">
                <a16:creationId xmlns:a16="http://schemas.microsoft.com/office/drawing/2014/main" id="{F17ED97E-055F-A451-2789-C18720C40DA4}"/>
              </a:ext>
            </a:extLst>
          </p:cNvPr>
          <p:cNvGraphicFramePr>
            <a:graphicFrameLocks noGrp="1"/>
          </p:cNvGraphicFramePr>
          <p:nvPr/>
        </p:nvGraphicFramePr>
        <p:xfrm>
          <a:off x="851719" y="1834259"/>
          <a:ext cx="7230134" cy="1371600"/>
        </p:xfrm>
        <a:graphic>
          <a:graphicData uri="http://schemas.openxmlformats.org/drawingml/2006/table">
            <a:tbl>
              <a:tblPr firstRow="1" bandRow="1">
                <a:tableStyleId>{5C22544A-7EE6-4342-B048-85BDC9FD1C3A}</a:tableStyleId>
              </a:tblPr>
              <a:tblGrid>
                <a:gridCol w="1674627">
                  <a:extLst>
                    <a:ext uri="{9D8B030D-6E8A-4147-A177-3AD203B41FA5}">
                      <a16:colId xmlns:a16="http://schemas.microsoft.com/office/drawing/2014/main" val="2295667824"/>
                    </a:ext>
                  </a:extLst>
                </a:gridCol>
                <a:gridCol w="2720159">
                  <a:extLst>
                    <a:ext uri="{9D8B030D-6E8A-4147-A177-3AD203B41FA5}">
                      <a16:colId xmlns:a16="http://schemas.microsoft.com/office/drawing/2014/main" val="1519181699"/>
                    </a:ext>
                  </a:extLst>
                </a:gridCol>
                <a:gridCol w="2835348">
                  <a:extLst>
                    <a:ext uri="{9D8B030D-6E8A-4147-A177-3AD203B41FA5}">
                      <a16:colId xmlns:a16="http://schemas.microsoft.com/office/drawing/2014/main" val="1628070989"/>
                    </a:ext>
                  </a:extLst>
                </a:gridCol>
              </a:tblGrid>
              <a:tr h="0">
                <a:tc>
                  <a:txBody>
                    <a:bodyPr/>
                    <a:lstStyle/>
                    <a:p>
                      <a:pPr>
                        <a:buNone/>
                      </a:pPr>
                      <a:r>
                        <a:rPr lang="es-ES" sz="1000"/>
                        <a:t>Nombre</a:t>
                      </a:r>
                    </a:p>
                  </a:txBody>
                  <a:tcPr anchor="ctr"/>
                </a:tc>
                <a:tc>
                  <a:txBody>
                    <a:bodyPr/>
                    <a:lstStyle/>
                    <a:p>
                      <a:pPr>
                        <a:buNone/>
                      </a:pPr>
                      <a:r>
                        <a:rPr lang="es-ES" sz="1000"/>
                        <a:t>Fórmula</a:t>
                      </a:r>
                    </a:p>
                  </a:txBody>
                  <a:tcPr anchor="ctr"/>
                </a:tc>
                <a:tc>
                  <a:txBody>
                    <a:bodyPr/>
                    <a:lstStyle/>
                    <a:p>
                      <a:pPr>
                        <a:buNone/>
                      </a:pPr>
                      <a:r>
                        <a:rPr lang="es-ES" sz="1000"/>
                        <a:t>Descripción</a:t>
                      </a:r>
                    </a:p>
                  </a:txBody>
                  <a:tcPr anchor="ctr"/>
                </a:tc>
                <a:extLst>
                  <a:ext uri="{0D108BD9-81ED-4DB2-BD59-A6C34878D82A}">
                    <a16:rowId xmlns:a16="http://schemas.microsoft.com/office/drawing/2014/main" val="1438283220"/>
                  </a:ext>
                </a:extLst>
              </a:tr>
              <a:tr h="0">
                <a:tc>
                  <a:txBody>
                    <a:bodyPr/>
                    <a:lstStyle/>
                    <a:p>
                      <a:pPr>
                        <a:buNone/>
                      </a:pPr>
                      <a:r>
                        <a:rPr lang="es-ES" sz="1000"/>
                        <a:t>Total con Descuento</a:t>
                      </a:r>
                    </a:p>
                  </a:txBody>
                  <a:tcPr anchor="ctr"/>
                </a:tc>
                <a:tc>
                  <a:txBody>
                    <a:bodyPr/>
                    <a:lstStyle/>
                    <a:p>
                      <a:pPr>
                        <a:buNone/>
                      </a:pPr>
                      <a:r>
                        <a:rPr lang="es-ES" sz="1000"/>
                        <a:t>[Sales] * 0.9</a:t>
                      </a:r>
                    </a:p>
                  </a:txBody>
                  <a:tcPr anchor="ctr"/>
                </a:tc>
                <a:tc>
                  <a:txBody>
                    <a:bodyPr/>
                    <a:lstStyle/>
                    <a:p>
                      <a:pPr>
                        <a:buNone/>
                      </a:pPr>
                      <a:r>
                        <a:rPr lang="es-ES" sz="1000"/>
                        <a:t>Aplica un 10% de descuento</a:t>
                      </a:r>
                    </a:p>
                  </a:txBody>
                  <a:tcPr anchor="ctr"/>
                </a:tc>
                <a:extLst>
                  <a:ext uri="{0D108BD9-81ED-4DB2-BD59-A6C34878D82A}">
                    <a16:rowId xmlns:a16="http://schemas.microsoft.com/office/drawing/2014/main" val="556789569"/>
                  </a:ext>
                </a:extLst>
              </a:tr>
              <a:tr h="0">
                <a:tc>
                  <a:txBody>
                    <a:bodyPr/>
                    <a:lstStyle/>
                    <a:p>
                      <a:pPr>
                        <a:buNone/>
                      </a:pPr>
                      <a:r>
                        <a:rPr lang="es-ES" sz="1000"/>
                        <a:t>Categoría</a:t>
                      </a:r>
                    </a:p>
                  </a:txBody>
                  <a:tcPr anchor="ctr"/>
                </a:tc>
                <a:tc>
                  <a:txBody>
                    <a:bodyPr/>
                    <a:lstStyle/>
                    <a:p>
                      <a:pPr>
                        <a:buNone/>
                      </a:pPr>
                      <a:r>
                        <a:rPr lang="es-ES" sz="1000" err="1"/>
                        <a:t>if</a:t>
                      </a:r>
                      <a:r>
                        <a:rPr lang="es-ES" sz="1000"/>
                        <a:t> [Price </a:t>
                      </a:r>
                      <a:r>
                        <a:rPr lang="es-ES" sz="1000" err="1"/>
                        <a:t>Each</a:t>
                      </a:r>
                      <a:r>
                        <a:rPr lang="es-ES" sz="1000"/>
                        <a:t>] &gt; 500 </a:t>
                      </a:r>
                      <a:r>
                        <a:rPr lang="es-ES" sz="1000" err="1"/>
                        <a:t>then</a:t>
                      </a:r>
                      <a:r>
                        <a:rPr lang="es-ES" sz="1000"/>
                        <a:t> "Alta" </a:t>
                      </a:r>
                      <a:r>
                        <a:rPr lang="es-ES" sz="1000" err="1"/>
                        <a:t>else</a:t>
                      </a:r>
                      <a:r>
                        <a:rPr lang="es-ES" sz="1000"/>
                        <a:t> "Media o Baja"</a:t>
                      </a:r>
                    </a:p>
                  </a:txBody>
                  <a:tcPr anchor="ctr"/>
                </a:tc>
                <a:tc>
                  <a:txBody>
                    <a:bodyPr/>
                    <a:lstStyle/>
                    <a:p>
                      <a:pPr>
                        <a:buNone/>
                      </a:pPr>
                      <a:r>
                        <a:rPr lang="es-ES" sz="1000"/>
                        <a:t>Clasifica productos según su precio</a:t>
                      </a:r>
                    </a:p>
                  </a:txBody>
                  <a:tcPr anchor="ctr"/>
                </a:tc>
                <a:extLst>
                  <a:ext uri="{0D108BD9-81ED-4DB2-BD59-A6C34878D82A}">
                    <a16:rowId xmlns:a16="http://schemas.microsoft.com/office/drawing/2014/main" val="751005731"/>
                  </a:ext>
                </a:extLst>
              </a:tr>
              <a:tr h="0">
                <a:tc>
                  <a:txBody>
                    <a:bodyPr/>
                    <a:lstStyle/>
                    <a:p>
                      <a:pPr>
                        <a:buNone/>
                      </a:pPr>
                      <a:r>
                        <a:rPr lang="es-ES" sz="1000"/>
                        <a:t>Fecha simple</a:t>
                      </a:r>
                    </a:p>
                  </a:txBody>
                  <a:tcPr anchor="ctr"/>
                </a:tc>
                <a:tc>
                  <a:txBody>
                    <a:bodyPr/>
                    <a:lstStyle/>
                    <a:p>
                      <a:pPr>
                        <a:buNone/>
                      </a:pPr>
                      <a:r>
                        <a:rPr lang="es-ES" sz="1000" err="1"/>
                        <a:t>DateTime.Date</a:t>
                      </a:r>
                      <a:r>
                        <a:rPr lang="es-ES" sz="1000"/>
                        <a:t>([</a:t>
                      </a:r>
                      <a:r>
                        <a:rPr lang="es-ES" sz="1000" err="1"/>
                        <a:t>Order</a:t>
                      </a:r>
                      <a:r>
                        <a:rPr lang="es-ES" sz="1000"/>
                        <a:t> Date])</a:t>
                      </a:r>
                    </a:p>
                  </a:txBody>
                  <a:tcPr anchor="ctr"/>
                </a:tc>
                <a:tc>
                  <a:txBody>
                    <a:bodyPr/>
                    <a:lstStyle/>
                    <a:p>
                      <a:pPr>
                        <a:buNone/>
                      </a:pPr>
                      <a:r>
                        <a:rPr lang="es-ES" sz="1000"/>
                        <a:t>Extrae solo la fecha sin la hora</a:t>
                      </a:r>
                    </a:p>
                  </a:txBody>
                  <a:tcPr anchor="ctr"/>
                </a:tc>
                <a:extLst>
                  <a:ext uri="{0D108BD9-81ED-4DB2-BD59-A6C34878D82A}">
                    <a16:rowId xmlns:a16="http://schemas.microsoft.com/office/drawing/2014/main" val="3552103137"/>
                  </a:ext>
                </a:extLst>
              </a:tr>
              <a:tr h="0">
                <a:tc>
                  <a:txBody>
                    <a:bodyPr/>
                    <a:lstStyle/>
                    <a:p>
                      <a:pPr>
                        <a:buNone/>
                      </a:pPr>
                      <a:r>
                        <a:rPr lang="es-ES" sz="1000"/>
                        <a:t>Año</a:t>
                      </a:r>
                    </a:p>
                  </a:txBody>
                  <a:tcPr anchor="ctr"/>
                </a:tc>
                <a:tc>
                  <a:txBody>
                    <a:bodyPr/>
                    <a:lstStyle/>
                    <a:p>
                      <a:pPr>
                        <a:buNone/>
                      </a:pPr>
                      <a:r>
                        <a:rPr lang="es-ES" sz="1000" err="1"/>
                        <a:t>Date.Year</a:t>
                      </a:r>
                      <a:r>
                        <a:rPr lang="es-ES" sz="1000"/>
                        <a:t>([</a:t>
                      </a:r>
                      <a:r>
                        <a:rPr lang="es-ES" sz="1000" err="1"/>
                        <a:t>Order</a:t>
                      </a:r>
                      <a:r>
                        <a:rPr lang="es-ES" sz="1000"/>
                        <a:t> Date])</a:t>
                      </a:r>
                    </a:p>
                  </a:txBody>
                  <a:tcPr anchor="ctr"/>
                </a:tc>
                <a:tc>
                  <a:txBody>
                    <a:bodyPr/>
                    <a:lstStyle/>
                    <a:p>
                      <a:pPr>
                        <a:buNone/>
                      </a:pPr>
                      <a:r>
                        <a:rPr lang="es-ES" sz="1000"/>
                        <a:t>Extrae el año de la fecha</a:t>
                      </a:r>
                    </a:p>
                  </a:txBody>
                  <a:tcPr anchor="ctr"/>
                </a:tc>
                <a:extLst>
                  <a:ext uri="{0D108BD9-81ED-4DB2-BD59-A6C34878D82A}">
                    <a16:rowId xmlns:a16="http://schemas.microsoft.com/office/drawing/2014/main" val="2063371573"/>
                  </a:ext>
                </a:extLst>
              </a:tr>
            </a:tbl>
          </a:graphicData>
        </a:graphic>
      </p:graphicFrame>
      <p:sp>
        <p:nvSpPr>
          <p:cNvPr id="5" name="CuadroTexto 4">
            <a:extLst>
              <a:ext uri="{FF2B5EF4-FFF2-40B4-BE49-F238E27FC236}">
                <a16:creationId xmlns:a16="http://schemas.microsoft.com/office/drawing/2014/main" id="{4505BE7C-F061-8893-669E-4C383921E286}"/>
              </a:ext>
            </a:extLst>
          </p:cNvPr>
          <p:cNvSpPr txBox="1"/>
          <p:nvPr/>
        </p:nvSpPr>
        <p:spPr>
          <a:xfrm>
            <a:off x="851719" y="1528302"/>
            <a:ext cx="47379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Otras</a:t>
            </a:r>
            <a:r>
              <a:rPr lang="en-US" sz="1200"/>
              <a:t> ideas de </a:t>
            </a:r>
            <a:r>
              <a:rPr lang="en-US" sz="1200" err="1"/>
              <a:t>columnas</a:t>
            </a:r>
            <a:r>
              <a:rPr lang="en-US" sz="1200"/>
              <a:t> </a:t>
            </a:r>
            <a:r>
              <a:rPr lang="en-US" sz="1200" err="1"/>
              <a:t>personalizadas</a:t>
            </a:r>
            <a:endParaRPr lang="en-US" sz="1200" err="1">
              <a:ea typeface="Roboto"/>
              <a:cs typeface="Roboto"/>
            </a:endParaRPr>
          </a:p>
        </p:txBody>
      </p:sp>
    </p:spTree>
    <p:extLst>
      <p:ext uri="{BB962C8B-B14F-4D97-AF65-F5344CB8AC3E}">
        <p14:creationId xmlns:p14="http://schemas.microsoft.com/office/powerpoint/2010/main" val="232296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AEA7E-88AB-D849-611A-83CC9BDBA4D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64D106E5-448C-642A-23F0-BF1E0CBBFB3E}"/>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Tipos</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grpSp>
        <p:nvGrpSpPr>
          <p:cNvPr id="7" name="Group 7">
            <a:extLst>
              <a:ext uri="{FF2B5EF4-FFF2-40B4-BE49-F238E27FC236}">
                <a16:creationId xmlns:a16="http://schemas.microsoft.com/office/drawing/2014/main" id="{6676422B-B6B5-2590-DB9F-CB0F4141DC3D}"/>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2E54584E-0F5E-D355-C9EC-AEAE6B4E609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971FBF42-D633-A9E5-6555-F7FE50FB1F21}"/>
              </a:ext>
            </a:extLst>
          </p:cNvPr>
          <p:cNvSpPr/>
          <p:nvPr/>
        </p:nvSpPr>
        <p:spPr>
          <a:xfrm>
            <a:off x="4380585" y="514350"/>
            <a:ext cx="382830" cy="85686"/>
          </a:xfrm>
          <a:prstGeom prst="rect">
            <a:avLst/>
          </a:prstGeom>
          <a:solidFill>
            <a:srgbClr val="6DC53A"/>
          </a:solidFill>
        </p:spPr>
        <p:txBody>
          <a:bodyPr/>
          <a:lstStyle/>
          <a:p>
            <a:endParaRPr lang="es-CL"/>
          </a:p>
        </p:txBody>
      </p:sp>
      <p:sp>
        <p:nvSpPr>
          <p:cNvPr id="3" name="CuadroTexto 2">
            <a:extLst>
              <a:ext uri="{FF2B5EF4-FFF2-40B4-BE49-F238E27FC236}">
                <a16:creationId xmlns:a16="http://schemas.microsoft.com/office/drawing/2014/main" id="{2723649F-5521-7DBD-7BE4-B1838F0BC461}"/>
              </a:ext>
            </a:extLst>
          </p:cNvPr>
          <p:cNvSpPr txBox="1"/>
          <p:nvPr/>
        </p:nvSpPr>
        <p:spPr>
          <a:xfrm>
            <a:off x="505046" y="1080977"/>
            <a:ext cx="8160488"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En </a:t>
            </a:r>
            <a:r>
              <a:rPr lang="es-ES" sz="1200" err="1">
                <a:ea typeface="+mn-lt"/>
                <a:cs typeface="+mn-lt"/>
              </a:rPr>
              <a:t>Power</a:t>
            </a:r>
            <a:r>
              <a:rPr lang="es-ES" sz="1200">
                <a:ea typeface="+mn-lt"/>
                <a:cs typeface="+mn-lt"/>
              </a:rPr>
              <a:t> </a:t>
            </a:r>
            <a:r>
              <a:rPr lang="es-ES" sz="1200" err="1">
                <a:ea typeface="+mn-lt"/>
                <a:cs typeface="+mn-lt"/>
              </a:rPr>
              <a:t>Query</a:t>
            </a:r>
            <a:r>
              <a:rPr lang="es-ES" sz="1200">
                <a:ea typeface="+mn-lt"/>
                <a:cs typeface="+mn-lt"/>
              </a:rPr>
              <a:t>, cada columna tiene un tipo de dato que define cómo se interpreta su contenido. Usar los tipos de datos correctos permite:</a:t>
            </a:r>
            <a:endParaRPr lang="es-ES" sz="1200">
              <a:ea typeface="Roboto"/>
              <a:cs typeface="Roboto"/>
            </a:endParaRPr>
          </a:p>
          <a:p>
            <a:pPr marL="285750" indent="-285750">
              <a:buFont typeface="Arial"/>
              <a:buChar char="•"/>
            </a:pPr>
            <a:r>
              <a:rPr lang="es-ES" sz="1200">
                <a:ea typeface="+mn-lt"/>
                <a:cs typeface="+mn-lt"/>
              </a:rPr>
              <a:t>Aplicar transformaciones adecuadas</a:t>
            </a:r>
            <a:endParaRPr lang="es-ES" sz="1200">
              <a:ea typeface="Roboto"/>
              <a:cs typeface="Roboto"/>
            </a:endParaRPr>
          </a:p>
          <a:p>
            <a:pPr marL="285750" indent="-285750">
              <a:buFont typeface="Arial"/>
              <a:buChar char="•"/>
            </a:pPr>
            <a:r>
              <a:rPr lang="es-ES" sz="1200">
                <a:ea typeface="+mn-lt"/>
                <a:cs typeface="+mn-lt"/>
              </a:rPr>
              <a:t>Evitar errores en cálculos o combinaciones</a:t>
            </a:r>
            <a:endParaRPr lang="es-ES" sz="1200">
              <a:ea typeface="Roboto"/>
              <a:cs typeface="Roboto"/>
            </a:endParaRPr>
          </a:p>
          <a:p>
            <a:pPr marL="285750" indent="-285750">
              <a:buFont typeface="Arial"/>
              <a:buChar char="•"/>
            </a:pPr>
            <a:r>
              <a:rPr lang="es-ES" sz="1200">
                <a:ea typeface="+mn-lt"/>
                <a:cs typeface="+mn-lt"/>
              </a:rPr>
              <a:t>Optimizar el rendimiento del modelo</a:t>
            </a:r>
            <a:endParaRPr lang="es-ES" sz="1200"/>
          </a:p>
          <a:p>
            <a:pPr algn="l"/>
            <a:endParaRPr lang="es-ES">
              <a:ea typeface="Roboto"/>
              <a:cs typeface="Roboto"/>
            </a:endParaRPr>
          </a:p>
        </p:txBody>
      </p:sp>
      <p:graphicFrame>
        <p:nvGraphicFramePr>
          <p:cNvPr id="6" name="Tabla 5">
            <a:extLst>
              <a:ext uri="{FF2B5EF4-FFF2-40B4-BE49-F238E27FC236}">
                <a16:creationId xmlns:a16="http://schemas.microsoft.com/office/drawing/2014/main" id="{1374DC75-2377-2CA1-48A8-5BED33777FB9}"/>
              </a:ext>
            </a:extLst>
          </p:cNvPr>
          <p:cNvGraphicFramePr>
            <a:graphicFrameLocks noGrp="1"/>
          </p:cNvGraphicFramePr>
          <p:nvPr/>
        </p:nvGraphicFramePr>
        <p:xfrm>
          <a:off x="453513" y="2630676"/>
          <a:ext cx="8240226" cy="1706880"/>
        </p:xfrm>
        <a:graphic>
          <a:graphicData uri="http://schemas.openxmlformats.org/drawingml/2006/table">
            <a:tbl>
              <a:tblPr firstRow="1" bandRow="1">
                <a:tableStyleId>{5C22544A-7EE6-4342-B048-85BDC9FD1C3A}</a:tableStyleId>
              </a:tblPr>
              <a:tblGrid>
                <a:gridCol w="1444253">
                  <a:extLst>
                    <a:ext uri="{9D8B030D-6E8A-4147-A177-3AD203B41FA5}">
                      <a16:colId xmlns:a16="http://schemas.microsoft.com/office/drawing/2014/main" val="4159413258"/>
                    </a:ext>
                  </a:extLst>
                </a:gridCol>
                <a:gridCol w="1710067">
                  <a:extLst>
                    <a:ext uri="{9D8B030D-6E8A-4147-A177-3AD203B41FA5}">
                      <a16:colId xmlns:a16="http://schemas.microsoft.com/office/drawing/2014/main" val="3856670687"/>
                    </a:ext>
                  </a:extLst>
                </a:gridCol>
                <a:gridCol w="2613837">
                  <a:extLst>
                    <a:ext uri="{9D8B030D-6E8A-4147-A177-3AD203B41FA5}">
                      <a16:colId xmlns:a16="http://schemas.microsoft.com/office/drawing/2014/main" val="1006478653"/>
                    </a:ext>
                  </a:extLst>
                </a:gridCol>
                <a:gridCol w="2472069">
                  <a:extLst>
                    <a:ext uri="{9D8B030D-6E8A-4147-A177-3AD203B41FA5}">
                      <a16:colId xmlns:a16="http://schemas.microsoft.com/office/drawing/2014/main" val="2216719083"/>
                    </a:ext>
                  </a:extLst>
                </a:gridCol>
              </a:tblGrid>
              <a:tr h="0">
                <a:tc>
                  <a:txBody>
                    <a:bodyPr/>
                    <a:lstStyle/>
                    <a:p>
                      <a:pPr>
                        <a:buNone/>
                      </a:pPr>
                      <a:r>
                        <a:rPr lang="es-ES" sz="1000"/>
                        <a:t>Tipo de Dato</a:t>
                      </a:r>
                    </a:p>
                  </a:txBody>
                  <a:tcPr anchor="ctr"/>
                </a:tc>
                <a:tc>
                  <a:txBody>
                    <a:bodyPr/>
                    <a:lstStyle/>
                    <a:p>
                      <a:pPr>
                        <a:buNone/>
                      </a:pPr>
                      <a:r>
                        <a:rPr lang="es-ES" sz="1000"/>
                        <a:t>Ícono</a:t>
                      </a:r>
                    </a:p>
                  </a:txBody>
                  <a:tcPr anchor="ctr"/>
                </a:tc>
                <a:tc>
                  <a:txBody>
                    <a:bodyPr/>
                    <a:lstStyle/>
                    <a:p>
                      <a:pPr>
                        <a:buNone/>
                      </a:pPr>
                      <a:r>
                        <a:rPr lang="es-ES" sz="1000"/>
                        <a:t>Ejemplo en el </a:t>
                      </a:r>
                      <a:r>
                        <a:rPr lang="es-ES" sz="1000" err="1"/>
                        <a:t>dataset</a:t>
                      </a:r>
                    </a:p>
                  </a:txBody>
                  <a:tcPr anchor="ctr"/>
                </a:tc>
                <a:tc>
                  <a:txBody>
                    <a:bodyPr/>
                    <a:lstStyle/>
                    <a:p>
                      <a:pPr>
                        <a:buNone/>
                      </a:pPr>
                      <a:r>
                        <a:rPr lang="es-ES" sz="1000"/>
                        <a:t>Descripción</a:t>
                      </a:r>
                    </a:p>
                  </a:txBody>
                  <a:tcPr anchor="ctr"/>
                </a:tc>
                <a:extLst>
                  <a:ext uri="{0D108BD9-81ED-4DB2-BD59-A6C34878D82A}">
                    <a16:rowId xmlns:a16="http://schemas.microsoft.com/office/drawing/2014/main" val="2453202789"/>
                  </a:ext>
                </a:extLst>
              </a:tr>
              <a:tr h="0">
                <a:tc>
                  <a:txBody>
                    <a:bodyPr/>
                    <a:lstStyle/>
                    <a:p>
                      <a:pPr>
                        <a:buNone/>
                      </a:pPr>
                      <a:r>
                        <a:rPr lang="es-ES" sz="1000"/>
                        <a:t>Texto</a:t>
                      </a:r>
                    </a:p>
                  </a:txBody>
                  <a:tcPr anchor="ctr"/>
                </a:tc>
                <a:tc>
                  <a:txBody>
                    <a:bodyPr/>
                    <a:lstStyle/>
                    <a:p>
                      <a:pPr>
                        <a:buNone/>
                      </a:pPr>
                      <a:r>
                        <a:rPr lang="es-ES" sz="1000"/>
                        <a:t>"ABC"</a:t>
                      </a:r>
                    </a:p>
                  </a:txBody>
                  <a:tcPr anchor="ctr"/>
                </a:tc>
                <a:tc>
                  <a:txBody>
                    <a:bodyPr/>
                    <a:lstStyle/>
                    <a:p>
                      <a:pPr>
                        <a:buNone/>
                      </a:pPr>
                      <a:r>
                        <a:rPr lang="es-ES" sz="1000" err="1"/>
                        <a:t>Product</a:t>
                      </a:r>
                      <a:r>
                        <a:rPr lang="es-ES" sz="1000"/>
                        <a:t>, </a:t>
                      </a:r>
                      <a:r>
                        <a:rPr lang="es-ES" sz="1000" err="1"/>
                        <a:t>Purchase</a:t>
                      </a:r>
                      <a:r>
                        <a:rPr lang="es-ES" sz="1000"/>
                        <a:t> </a:t>
                      </a:r>
                      <a:r>
                        <a:rPr lang="es-ES" sz="1000" err="1"/>
                        <a:t>Address</a:t>
                      </a:r>
                    </a:p>
                  </a:txBody>
                  <a:tcPr anchor="ctr"/>
                </a:tc>
                <a:tc>
                  <a:txBody>
                    <a:bodyPr/>
                    <a:lstStyle/>
                    <a:p>
                      <a:pPr>
                        <a:buNone/>
                      </a:pPr>
                      <a:r>
                        <a:rPr lang="es-ES" sz="1000"/>
                        <a:t>Cadenas de caracteres</a:t>
                      </a:r>
                    </a:p>
                  </a:txBody>
                  <a:tcPr anchor="ctr"/>
                </a:tc>
                <a:extLst>
                  <a:ext uri="{0D108BD9-81ED-4DB2-BD59-A6C34878D82A}">
                    <a16:rowId xmlns:a16="http://schemas.microsoft.com/office/drawing/2014/main" val="4133638950"/>
                  </a:ext>
                </a:extLst>
              </a:tr>
              <a:tr h="0">
                <a:tc>
                  <a:txBody>
                    <a:bodyPr/>
                    <a:lstStyle/>
                    <a:p>
                      <a:pPr>
                        <a:buNone/>
                      </a:pPr>
                      <a:r>
                        <a:rPr lang="es-ES" sz="1000"/>
                        <a:t>Número entero</a:t>
                      </a:r>
                    </a:p>
                  </a:txBody>
                  <a:tcPr anchor="ctr"/>
                </a:tc>
                <a:tc>
                  <a:txBody>
                    <a:bodyPr/>
                    <a:lstStyle/>
                    <a:p>
                      <a:pPr>
                        <a:buNone/>
                      </a:pPr>
                      <a:r>
                        <a:rPr lang="es-ES" sz="1000"/>
                        <a:t>1, 2, 3</a:t>
                      </a:r>
                    </a:p>
                  </a:txBody>
                  <a:tcPr anchor="ctr"/>
                </a:tc>
                <a:tc>
                  <a:txBody>
                    <a:bodyPr/>
                    <a:lstStyle/>
                    <a:p>
                      <a:pPr>
                        <a:buNone/>
                      </a:pPr>
                      <a:r>
                        <a:rPr lang="es-ES" sz="1000" err="1"/>
                        <a:t>Quantity</a:t>
                      </a:r>
                      <a:r>
                        <a:rPr lang="es-ES" sz="1000"/>
                        <a:t> </a:t>
                      </a:r>
                      <a:r>
                        <a:rPr lang="es-ES" sz="1000" err="1"/>
                        <a:t>Ordered</a:t>
                      </a:r>
                      <a:r>
                        <a:rPr lang="es-ES" sz="1000"/>
                        <a:t>, </a:t>
                      </a:r>
                      <a:r>
                        <a:rPr lang="es-ES" sz="1000" err="1"/>
                        <a:t>Month</a:t>
                      </a:r>
                      <a:r>
                        <a:rPr lang="es-ES" sz="1000"/>
                        <a:t>, </a:t>
                      </a:r>
                      <a:r>
                        <a:rPr lang="es-ES" sz="1000" err="1"/>
                        <a:t>Hour</a:t>
                      </a:r>
                    </a:p>
                  </a:txBody>
                  <a:tcPr anchor="ctr"/>
                </a:tc>
                <a:tc>
                  <a:txBody>
                    <a:bodyPr/>
                    <a:lstStyle/>
                    <a:p>
                      <a:pPr>
                        <a:buNone/>
                      </a:pPr>
                      <a:r>
                        <a:rPr lang="es-ES" sz="1000"/>
                        <a:t>Números sin decimales</a:t>
                      </a:r>
                    </a:p>
                  </a:txBody>
                  <a:tcPr anchor="ctr"/>
                </a:tc>
                <a:extLst>
                  <a:ext uri="{0D108BD9-81ED-4DB2-BD59-A6C34878D82A}">
                    <a16:rowId xmlns:a16="http://schemas.microsoft.com/office/drawing/2014/main" val="3963022092"/>
                  </a:ext>
                </a:extLst>
              </a:tr>
              <a:tr h="0">
                <a:tc>
                  <a:txBody>
                    <a:bodyPr/>
                    <a:lstStyle/>
                    <a:p>
                      <a:pPr>
                        <a:buNone/>
                      </a:pPr>
                      <a:r>
                        <a:rPr lang="es-ES" sz="1000"/>
                        <a:t>Número decimal</a:t>
                      </a:r>
                    </a:p>
                  </a:txBody>
                  <a:tcPr anchor="ctr"/>
                </a:tc>
                <a:tc>
                  <a:txBody>
                    <a:bodyPr/>
                    <a:lstStyle/>
                    <a:p>
                      <a:pPr>
                        <a:buNone/>
                      </a:pPr>
                      <a:r>
                        <a:rPr lang="es-ES" sz="1000"/>
                        <a:t>1.23</a:t>
                      </a:r>
                    </a:p>
                  </a:txBody>
                  <a:tcPr anchor="ctr"/>
                </a:tc>
                <a:tc>
                  <a:txBody>
                    <a:bodyPr/>
                    <a:lstStyle/>
                    <a:p>
                      <a:pPr>
                        <a:buNone/>
                      </a:pPr>
                      <a:r>
                        <a:rPr lang="es-ES" sz="1000"/>
                        <a:t>Price </a:t>
                      </a:r>
                      <a:r>
                        <a:rPr lang="es-ES" sz="1000" err="1"/>
                        <a:t>Each</a:t>
                      </a:r>
                      <a:r>
                        <a:rPr lang="es-ES" sz="1000"/>
                        <a:t>, Sales</a:t>
                      </a:r>
                    </a:p>
                  </a:txBody>
                  <a:tcPr anchor="ctr"/>
                </a:tc>
                <a:tc>
                  <a:txBody>
                    <a:bodyPr/>
                    <a:lstStyle/>
                    <a:p>
                      <a:pPr>
                        <a:buNone/>
                      </a:pPr>
                      <a:r>
                        <a:rPr lang="es-ES" sz="1000"/>
                        <a:t>Números con decimales</a:t>
                      </a:r>
                    </a:p>
                  </a:txBody>
                  <a:tcPr anchor="ctr"/>
                </a:tc>
                <a:extLst>
                  <a:ext uri="{0D108BD9-81ED-4DB2-BD59-A6C34878D82A}">
                    <a16:rowId xmlns:a16="http://schemas.microsoft.com/office/drawing/2014/main" val="3075069666"/>
                  </a:ext>
                </a:extLst>
              </a:tr>
              <a:tr h="0">
                <a:tc>
                  <a:txBody>
                    <a:bodyPr/>
                    <a:lstStyle/>
                    <a:p>
                      <a:pPr>
                        <a:buNone/>
                      </a:pPr>
                      <a:r>
                        <a:rPr lang="es-ES" sz="1000"/>
                        <a:t>Fecha/Hora</a:t>
                      </a:r>
                    </a:p>
                  </a:txBody>
                  <a:tcPr anchor="ctr"/>
                </a:tc>
                <a:tc>
                  <a:txBody>
                    <a:bodyPr/>
                    <a:lstStyle/>
                    <a:p>
                      <a:pPr>
                        <a:buNone/>
                      </a:pPr>
                      <a:r>
                        <a:rPr lang="es-ES" sz="1000"/>
                        <a:t>📅🕒</a:t>
                      </a:r>
                    </a:p>
                  </a:txBody>
                  <a:tcPr anchor="ctr"/>
                </a:tc>
                <a:tc>
                  <a:txBody>
                    <a:bodyPr/>
                    <a:lstStyle/>
                    <a:p>
                      <a:pPr>
                        <a:buNone/>
                      </a:pPr>
                      <a:r>
                        <a:rPr lang="es-ES" sz="1000" err="1"/>
                        <a:t>Order</a:t>
                      </a:r>
                      <a:r>
                        <a:rPr lang="es-ES" sz="1000"/>
                        <a:t> Date</a:t>
                      </a:r>
                    </a:p>
                  </a:txBody>
                  <a:tcPr anchor="ctr"/>
                </a:tc>
                <a:tc>
                  <a:txBody>
                    <a:bodyPr/>
                    <a:lstStyle/>
                    <a:p>
                      <a:pPr>
                        <a:buNone/>
                      </a:pPr>
                      <a:r>
                        <a:rPr lang="es-ES" sz="1000"/>
                        <a:t>Fechas completas, con hora</a:t>
                      </a:r>
                    </a:p>
                  </a:txBody>
                  <a:tcPr anchor="ctr"/>
                </a:tc>
                <a:extLst>
                  <a:ext uri="{0D108BD9-81ED-4DB2-BD59-A6C34878D82A}">
                    <a16:rowId xmlns:a16="http://schemas.microsoft.com/office/drawing/2014/main" val="546416500"/>
                  </a:ext>
                </a:extLst>
              </a:tr>
              <a:tr h="0">
                <a:tc>
                  <a:txBody>
                    <a:bodyPr/>
                    <a:lstStyle/>
                    <a:p>
                      <a:pPr>
                        <a:buNone/>
                      </a:pPr>
                      <a:r>
                        <a:rPr lang="es-ES" sz="1000"/>
                        <a:t>Fecha</a:t>
                      </a:r>
                    </a:p>
                  </a:txBody>
                  <a:tcPr anchor="ctr"/>
                </a:tc>
                <a:tc>
                  <a:txBody>
                    <a:bodyPr/>
                    <a:lstStyle/>
                    <a:p>
                      <a:pPr>
                        <a:buNone/>
                      </a:pPr>
                      <a:r>
                        <a:rPr lang="es-ES" sz="1000"/>
                        <a:t>📅</a:t>
                      </a:r>
                    </a:p>
                  </a:txBody>
                  <a:tcPr anchor="ctr"/>
                </a:tc>
                <a:tc>
                  <a:txBody>
                    <a:bodyPr/>
                    <a:lstStyle/>
                    <a:p>
                      <a:pPr>
                        <a:buNone/>
                      </a:pPr>
                      <a:r>
                        <a:rPr lang="es-ES" sz="1000"/>
                        <a:t>derivada de </a:t>
                      </a:r>
                      <a:r>
                        <a:rPr lang="es-ES" sz="1000" err="1"/>
                        <a:t>Order</a:t>
                      </a:r>
                      <a:r>
                        <a:rPr lang="es-ES" sz="1000"/>
                        <a:t> Date</a:t>
                      </a:r>
                    </a:p>
                  </a:txBody>
                  <a:tcPr anchor="ctr"/>
                </a:tc>
                <a:tc>
                  <a:txBody>
                    <a:bodyPr/>
                    <a:lstStyle/>
                    <a:p>
                      <a:pPr>
                        <a:buNone/>
                      </a:pPr>
                      <a:r>
                        <a:rPr lang="es-ES" sz="1000"/>
                        <a:t>Solo la parte de la fecha</a:t>
                      </a:r>
                    </a:p>
                  </a:txBody>
                  <a:tcPr anchor="ctr"/>
                </a:tc>
                <a:extLst>
                  <a:ext uri="{0D108BD9-81ED-4DB2-BD59-A6C34878D82A}">
                    <a16:rowId xmlns:a16="http://schemas.microsoft.com/office/drawing/2014/main" val="626281393"/>
                  </a:ext>
                </a:extLst>
              </a:tr>
              <a:tr h="0">
                <a:tc>
                  <a:txBody>
                    <a:bodyPr/>
                    <a:lstStyle/>
                    <a:p>
                      <a:pPr>
                        <a:buNone/>
                      </a:pPr>
                      <a:r>
                        <a:rPr lang="es-ES" sz="1000"/>
                        <a:t>Booleano</a:t>
                      </a:r>
                    </a:p>
                  </a:txBody>
                  <a:tcPr anchor="ctr"/>
                </a:tc>
                <a:tc>
                  <a:txBody>
                    <a:bodyPr/>
                    <a:lstStyle/>
                    <a:p>
                      <a:pPr>
                        <a:buNone/>
                      </a:pPr>
                      <a:r>
                        <a:rPr lang="es-ES" sz="1000"/>
                        <a:t>✔ / ✖</a:t>
                      </a:r>
                    </a:p>
                  </a:txBody>
                  <a:tcPr anchor="ctr"/>
                </a:tc>
                <a:tc>
                  <a:txBody>
                    <a:bodyPr/>
                    <a:lstStyle/>
                    <a:p>
                      <a:pPr>
                        <a:buNone/>
                      </a:pPr>
                      <a:r>
                        <a:rPr lang="es-ES" sz="1000"/>
                        <a:t>(puede crearse con condiciones)</a:t>
                      </a:r>
                    </a:p>
                  </a:txBody>
                  <a:tcPr anchor="ctr"/>
                </a:tc>
                <a:tc>
                  <a:txBody>
                    <a:bodyPr/>
                    <a:lstStyle/>
                    <a:p>
                      <a:pPr>
                        <a:buNone/>
                      </a:pPr>
                      <a:r>
                        <a:rPr lang="es-ES" sz="1000"/>
                        <a:t>Verdadero/Falso</a:t>
                      </a:r>
                    </a:p>
                  </a:txBody>
                  <a:tcPr anchor="ctr"/>
                </a:tc>
                <a:extLst>
                  <a:ext uri="{0D108BD9-81ED-4DB2-BD59-A6C34878D82A}">
                    <a16:rowId xmlns:a16="http://schemas.microsoft.com/office/drawing/2014/main" val="2295763576"/>
                  </a:ext>
                </a:extLst>
              </a:tr>
            </a:tbl>
          </a:graphicData>
        </a:graphic>
      </p:graphicFrame>
      <p:sp>
        <p:nvSpPr>
          <p:cNvPr id="9" name="CuadroTexto 8">
            <a:extLst>
              <a:ext uri="{FF2B5EF4-FFF2-40B4-BE49-F238E27FC236}">
                <a16:creationId xmlns:a16="http://schemas.microsoft.com/office/drawing/2014/main" id="{BB2DCAA8-393E-087A-1A9E-35ECC9AAF317}"/>
              </a:ext>
            </a:extLst>
          </p:cNvPr>
          <p:cNvSpPr txBox="1"/>
          <p:nvPr/>
        </p:nvSpPr>
        <p:spPr>
          <a:xfrm>
            <a:off x="265814" y="2355168"/>
            <a:ext cx="424416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Tipos más comunes en </a:t>
            </a:r>
            <a:r>
              <a:rPr lang="es-ES" sz="1200" b="1" err="1">
                <a:ea typeface="+mn-lt"/>
                <a:cs typeface="+mn-lt"/>
              </a:rPr>
              <a:t>Power</a:t>
            </a:r>
            <a:r>
              <a:rPr lang="es-ES" sz="1200" b="1">
                <a:ea typeface="+mn-lt"/>
                <a:cs typeface="+mn-lt"/>
              </a:rPr>
              <a:t> </a:t>
            </a:r>
            <a:r>
              <a:rPr lang="es-ES" sz="1200" b="1" err="1">
                <a:ea typeface="+mn-lt"/>
                <a:cs typeface="+mn-lt"/>
              </a:rPr>
              <a:t>Query</a:t>
            </a:r>
            <a:endParaRPr lang="es-ES" sz="1200" err="1">
              <a:ea typeface="Roboto"/>
              <a:cs typeface="Roboto"/>
            </a:endParaRPr>
          </a:p>
        </p:txBody>
      </p:sp>
    </p:spTree>
    <p:extLst>
      <p:ext uri="{BB962C8B-B14F-4D97-AF65-F5344CB8AC3E}">
        <p14:creationId xmlns:p14="http://schemas.microsoft.com/office/powerpoint/2010/main" val="80086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07918-CD59-14B3-621E-43E72FCB15A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4F49B42-42D4-BC16-185A-78849ADC8407}"/>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Tipos</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grpSp>
        <p:nvGrpSpPr>
          <p:cNvPr id="7" name="Group 7">
            <a:extLst>
              <a:ext uri="{FF2B5EF4-FFF2-40B4-BE49-F238E27FC236}">
                <a16:creationId xmlns:a16="http://schemas.microsoft.com/office/drawing/2014/main" id="{B2DBD9A2-3DF4-F5E1-0DE2-6B0924E4CD00}"/>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4BCE6B7-90B5-F4AD-F7A6-5A5B9521FA4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1362CE7F-BCD2-A447-6D3E-F34A1369E8B2}"/>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DB0EB300-D3E4-21ED-B62F-A170C3DC7ADA}"/>
              </a:ext>
            </a:extLst>
          </p:cNvPr>
          <p:cNvSpPr txBox="1"/>
          <p:nvPr/>
        </p:nvSpPr>
        <p:spPr>
          <a:xfrm>
            <a:off x="460744" y="1240464"/>
            <a:ext cx="819593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Ejemplo práctico: Cambiar tipo de dato</a:t>
            </a:r>
            <a:endParaRPr lang="es-ES" sz="1200">
              <a:ea typeface="Roboto"/>
              <a:cs typeface="Roboto"/>
            </a:endParaRPr>
          </a:p>
          <a:p>
            <a:r>
              <a:rPr lang="es-ES" sz="1200"/>
              <a:t>Caso: </a:t>
            </a:r>
            <a:r>
              <a:rPr lang="es-ES" sz="1200" err="1">
                <a:latin typeface="Roboto"/>
                <a:ea typeface="Roboto"/>
                <a:cs typeface="Roboto"/>
              </a:rPr>
              <a:t>Order</a:t>
            </a:r>
            <a:r>
              <a:rPr lang="es-ES" sz="1200">
                <a:latin typeface="Roboto"/>
                <a:ea typeface="Roboto"/>
                <a:cs typeface="Roboto"/>
              </a:rPr>
              <a:t> Date</a:t>
            </a:r>
            <a:r>
              <a:rPr lang="es-ES" sz="1200"/>
              <a:t> está como texto</a:t>
            </a:r>
            <a:endParaRPr lang="es-ES" sz="1200">
              <a:ea typeface="Roboto"/>
              <a:cs typeface="Roboto"/>
            </a:endParaRPr>
          </a:p>
          <a:p>
            <a:r>
              <a:rPr lang="es-ES" sz="1200" b="1">
                <a:ea typeface="+mn-lt"/>
                <a:cs typeface="+mn-lt"/>
              </a:rPr>
              <a:t>Paso a paso:</a:t>
            </a:r>
            <a:endParaRPr lang="es-ES" sz="1200">
              <a:ea typeface="Roboto"/>
              <a:cs typeface="Roboto"/>
            </a:endParaRPr>
          </a:p>
          <a:p>
            <a:pPr marL="285750" indent="-285750">
              <a:buFont typeface="Arial"/>
              <a:buChar char="•"/>
            </a:pPr>
            <a:r>
              <a:rPr lang="es-ES" sz="1200">
                <a:ea typeface="+mn-lt"/>
                <a:cs typeface="+mn-lt"/>
              </a:rPr>
              <a:t>En </a:t>
            </a:r>
            <a:r>
              <a:rPr lang="es-ES" sz="1200" err="1">
                <a:ea typeface="+mn-lt"/>
                <a:cs typeface="+mn-lt"/>
              </a:rPr>
              <a:t>Power</a:t>
            </a:r>
            <a:r>
              <a:rPr lang="es-ES" sz="1200">
                <a:ea typeface="+mn-lt"/>
                <a:cs typeface="+mn-lt"/>
              </a:rPr>
              <a:t> </a:t>
            </a:r>
            <a:r>
              <a:rPr lang="es-ES" sz="1200" err="1">
                <a:ea typeface="+mn-lt"/>
                <a:cs typeface="+mn-lt"/>
              </a:rPr>
              <a:t>Query</a:t>
            </a:r>
            <a:r>
              <a:rPr lang="es-ES" sz="1200">
                <a:ea typeface="+mn-lt"/>
                <a:cs typeface="+mn-lt"/>
              </a:rPr>
              <a:t>, selecciona la columna </a:t>
            </a:r>
            <a:r>
              <a:rPr lang="es-ES" sz="1200" err="1">
                <a:latin typeface="Roboto"/>
                <a:ea typeface="Roboto"/>
                <a:cs typeface="Roboto"/>
              </a:rPr>
              <a:t>Order</a:t>
            </a:r>
            <a:r>
              <a:rPr lang="es-ES" sz="1200">
                <a:latin typeface="Roboto"/>
                <a:ea typeface="Roboto"/>
                <a:cs typeface="Roboto"/>
              </a:rPr>
              <a:t> Date</a:t>
            </a:r>
            <a:r>
              <a:rPr lang="es-ES" sz="1200">
                <a:ea typeface="+mn-lt"/>
                <a:cs typeface="+mn-lt"/>
              </a:rPr>
              <a:t>.</a:t>
            </a:r>
            <a:endParaRPr lang="es-ES" sz="1200">
              <a:ea typeface="Roboto"/>
              <a:cs typeface="Roboto"/>
            </a:endParaRPr>
          </a:p>
          <a:p>
            <a:pPr marL="285750" indent="-285750">
              <a:buFont typeface="Arial"/>
              <a:buChar char="•"/>
            </a:pPr>
            <a:r>
              <a:rPr lang="es-ES" sz="1200">
                <a:ea typeface="+mn-lt"/>
                <a:cs typeface="+mn-lt"/>
              </a:rPr>
              <a:t>En la barra superior, haz clic en el ícono de tipo de dato (a la izquierda del nombre de columna).</a:t>
            </a:r>
            <a:endParaRPr lang="es-ES" sz="1200">
              <a:ea typeface="Roboto"/>
              <a:cs typeface="Roboto"/>
            </a:endParaRPr>
          </a:p>
          <a:p>
            <a:pPr marL="285750" indent="-285750">
              <a:buFont typeface="Arial"/>
              <a:buChar char="•"/>
            </a:pPr>
            <a:r>
              <a:rPr lang="es-ES" sz="1200">
                <a:ea typeface="+mn-lt"/>
                <a:cs typeface="+mn-lt"/>
              </a:rPr>
              <a:t>Selecciona </a:t>
            </a:r>
            <a:r>
              <a:rPr lang="es-ES" sz="1200" b="1">
                <a:ea typeface="+mn-lt"/>
                <a:cs typeface="+mn-lt"/>
              </a:rPr>
              <a:t>"Número"</a:t>
            </a:r>
            <a:r>
              <a:rPr lang="es-ES" sz="1200">
                <a:ea typeface="+mn-lt"/>
                <a:cs typeface="+mn-lt"/>
              </a:rPr>
              <a:t>.</a:t>
            </a:r>
            <a:endParaRPr lang="es-ES" sz="1200">
              <a:ea typeface="Roboto"/>
              <a:cs typeface="Roboto"/>
            </a:endParaRPr>
          </a:p>
          <a:p>
            <a:pPr marL="285750" indent="-285750">
              <a:buFont typeface="Arial"/>
              <a:buChar char="•"/>
            </a:pPr>
            <a:r>
              <a:rPr lang="es-ES" sz="1200">
                <a:ea typeface="+mn-lt"/>
                <a:cs typeface="+mn-lt"/>
              </a:rPr>
              <a:t>Se convierte el texto en un valor de fecha/hora usable para cálculos.</a:t>
            </a:r>
            <a:endParaRPr lang="es-ES" sz="1200">
              <a:ea typeface="Roboto"/>
              <a:cs typeface="Roboto"/>
            </a:endParaRPr>
          </a:p>
          <a:p>
            <a:r>
              <a:rPr lang="es-ES" sz="1200">
                <a:ea typeface="+mn-lt"/>
                <a:cs typeface="+mn-lt"/>
              </a:rPr>
              <a:t>Puedes verificar si el cambio fue exitoso observando el icono junto al nombre de la columna.</a:t>
            </a:r>
            <a:endParaRPr lang="es-ES" sz="1200">
              <a:ea typeface="Roboto"/>
              <a:cs typeface="Roboto"/>
            </a:endParaRPr>
          </a:p>
          <a:p>
            <a:pPr algn="l"/>
            <a:endParaRPr lang="es-ES">
              <a:ea typeface="Roboto"/>
              <a:cs typeface="Roboto"/>
            </a:endParaRPr>
          </a:p>
        </p:txBody>
      </p:sp>
    </p:spTree>
    <p:extLst>
      <p:ext uri="{BB962C8B-B14F-4D97-AF65-F5344CB8AC3E}">
        <p14:creationId xmlns:p14="http://schemas.microsoft.com/office/powerpoint/2010/main" val="2768948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2261-37E5-C6A5-B837-75806171F01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73FF2C8-AB08-5D22-AF1F-41BA5B83EAE9}"/>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Tipos</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grpSp>
        <p:nvGrpSpPr>
          <p:cNvPr id="7" name="Group 7">
            <a:extLst>
              <a:ext uri="{FF2B5EF4-FFF2-40B4-BE49-F238E27FC236}">
                <a16:creationId xmlns:a16="http://schemas.microsoft.com/office/drawing/2014/main" id="{C1C614B9-55A0-4A7A-F85E-A7F90D5A8C09}"/>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792A359-9200-E22B-A50B-08AFCBCF3CC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13BF8EEB-28D8-6191-1EEF-7BF9F2294FE1}"/>
              </a:ext>
            </a:extLst>
          </p:cNvPr>
          <p:cNvSpPr/>
          <p:nvPr/>
        </p:nvSpPr>
        <p:spPr>
          <a:xfrm>
            <a:off x="4380585" y="514350"/>
            <a:ext cx="382830" cy="85686"/>
          </a:xfrm>
          <a:prstGeom prst="rect">
            <a:avLst/>
          </a:prstGeom>
          <a:solidFill>
            <a:srgbClr val="6DC53A"/>
          </a:solidFill>
        </p:spPr>
        <p:txBody>
          <a:bodyPr/>
          <a:lstStyle/>
          <a:p>
            <a:endParaRPr lang="es-CL"/>
          </a:p>
        </p:txBody>
      </p:sp>
      <p:pic>
        <p:nvPicPr>
          <p:cNvPr id="3" name="Imagen 2" descr="Tabla&#10;&#10;El contenido generado por IA puede ser incorrecto.">
            <a:extLst>
              <a:ext uri="{FF2B5EF4-FFF2-40B4-BE49-F238E27FC236}">
                <a16:creationId xmlns:a16="http://schemas.microsoft.com/office/drawing/2014/main" id="{2DFE300D-F496-C010-4C10-3AF3556F2829}"/>
              </a:ext>
            </a:extLst>
          </p:cNvPr>
          <p:cNvPicPr>
            <a:picLocks noChangeAspect="1"/>
          </p:cNvPicPr>
          <p:nvPr/>
        </p:nvPicPr>
        <p:blipFill>
          <a:blip r:embed="rId3"/>
          <a:stretch>
            <a:fillRect/>
          </a:stretch>
        </p:blipFill>
        <p:spPr>
          <a:xfrm>
            <a:off x="1452409" y="1060501"/>
            <a:ext cx="6239183" cy="3527630"/>
          </a:xfrm>
          <a:prstGeom prst="rect">
            <a:avLst/>
          </a:prstGeom>
        </p:spPr>
      </p:pic>
    </p:spTree>
    <p:extLst>
      <p:ext uri="{BB962C8B-B14F-4D97-AF65-F5344CB8AC3E}">
        <p14:creationId xmlns:p14="http://schemas.microsoft.com/office/powerpoint/2010/main" val="51775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776DE-153A-C6BC-6DB5-CF4F6B8119A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B0D265C-69DE-AED5-FA31-A7F74730EE72}"/>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Tipos</a:t>
            </a:r>
            <a:r>
              <a:rPr lang="en-US" sz="1900" b="1">
                <a:solidFill>
                  <a:srgbClr val="1F3B72"/>
                </a:solidFill>
                <a:latin typeface="Roboto Slab"/>
                <a:ea typeface="Roboto Slab"/>
                <a:cs typeface="Roboto Slab"/>
              </a:rPr>
              <a:t> de </a:t>
            </a:r>
            <a:r>
              <a:rPr lang="en-US" sz="1900" b="1" err="1">
                <a:solidFill>
                  <a:srgbClr val="1F3B72"/>
                </a:solidFill>
                <a:latin typeface="Roboto Slab"/>
                <a:ea typeface="Roboto Slab"/>
                <a:cs typeface="Roboto Slab"/>
              </a:rPr>
              <a:t>datos</a:t>
            </a:r>
          </a:p>
        </p:txBody>
      </p:sp>
      <p:grpSp>
        <p:nvGrpSpPr>
          <p:cNvPr id="7" name="Group 7">
            <a:extLst>
              <a:ext uri="{FF2B5EF4-FFF2-40B4-BE49-F238E27FC236}">
                <a16:creationId xmlns:a16="http://schemas.microsoft.com/office/drawing/2014/main" id="{32E67CE7-85A2-9915-CC88-BE75A16440A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9CA8E814-074C-5C0D-CED7-4EB2301C947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4F3E8C3-01D5-70FF-ED3C-65B0E8A8E94A}"/>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A502A91D-6CBB-7CE6-4043-D886365F16A7}"/>
              </a:ext>
            </a:extLst>
          </p:cNvPr>
          <p:cNvSpPr txBox="1"/>
          <p:nvPr/>
        </p:nvSpPr>
        <p:spPr>
          <a:xfrm>
            <a:off x="717697" y="1249325"/>
            <a:ext cx="7806069"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Buenas prácticas</a:t>
            </a:r>
            <a:endParaRPr lang="es-ES" sz="1200" b="1">
              <a:ea typeface="Roboto"/>
              <a:cs typeface="Roboto"/>
            </a:endParaRPr>
          </a:p>
          <a:p>
            <a:pPr marL="285750" indent="-285750">
              <a:buFont typeface="Arial"/>
              <a:buChar char="•"/>
            </a:pPr>
            <a:r>
              <a:rPr lang="es-ES" sz="1200">
                <a:ea typeface="+mn-lt"/>
                <a:cs typeface="+mn-lt"/>
              </a:rPr>
              <a:t>Revisa siempre los tipos de datos al importar.</a:t>
            </a:r>
            <a:endParaRPr lang="es-ES" sz="1200">
              <a:ea typeface="Roboto"/>
              <a:cs typeface="Roboto"/>
            </a:endParaRPr>
          </a:p>
          <a:p>
            <a:pPr marL="285750" indent="-285750">
              <a:buFont typeface="Arial"/>
              <a:buChar char="•"/>
            </a:pPr>
            <a:r>
              <a:rPr lang="es-ES" sz="1200">
                <a:ea typeface="+mn-lt"/>
                <a:cs typeface="+mn-lt"/>
              </a:rPr>
              <a:t>Cambia explícitamente si ves valores mal interpretados.</a:t>
            </a:r>
            <a:endParaRPr lang="es-ES" sz="1200">
              <a:ea typeface="Roboto"/>
              <a:cs typeface="Roboto"/>
            </a:endParaRPr>
          </a:p>
          <a:p>
            <a:pPr marL="285750" indent="-285750">
              <a:buFont typeface="Arial"/>
              <a:buChar char="•"/>
            </a:pPr>
            <a:r>
              <a:rPr lang="es-ES" sz="1200">
                <a:ea typeface="+mn-lt"/>
                <a:cs typeface="+mn-lt"/>
              </a:rPr>
              <a:t>Evita hacer cálculos con columnas de tipo texto.</a:t>
            </a:r>
            <a:endParaRPr lang="es-ES" sz="1200"/>
          </a:p>
          <a:p>
            <a:pPr algn="l"/>
            <a:endParaRPr lang="es-ES">
              <a:ea typeface="Roboto"/>
              <a:cs typeface="Roboto"/>
            </a:endParaRPr>
          </a:p>
        </p:txBody>
      </p:sp>
    </p:spTree>
    <p:extLst>
      <p:ext uri="{BB962C8B-B14F-4D97-AF65-F5344CB8AC3E}">
        <p14:creationId xmlns:p14="http://schemas.microsoft.com/office/powerpoint/2010/main" val="383747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E85C-1214-E51F-1E14-FB9C56F638B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DA166E4-47D5-7671-9AEE-727AAAEEF2D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filtros</a:t>
            </a:r>
          </a:p>
        </p:txBody>
      </p:sp>
      <p:grpSp>
        <p:nvGrpSpPr>
          <p:cNvPr id="7" name="Group 7">
            <a:extLst>
              <a:ext uri="{FF2B5EF4-FFF2-40B4-BE49-F238E27FC236}">
                <a16:creationId xmlns:a16="http://schemas.microsoft.com/office/drawing/2014/main" id="{B18208E2-7B73-3814-AF10-8113C843A99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31F56A64-5147-C4CB-DC90-1F12CD07C1D0}"/>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EF1C3AC8-D4FE-8195-9421-EEB9398A5B62}"/>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2D41D47B-F977-7844-1296-EB766D35E2A1}"/>
              </a:ext>
            </a:extLst>
          </p:cNvPr>
          <p:cNvSpPr txBox="1"/>
          <p:nvPr/>
        </p:nvSpPr>
        <p:spPr>
          <a:xfrm>
            <a:off x="912628" y="1311348"/>
            <a:ext cx="7212418"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¿Qué son los Filtros en </a:t>
            </a:r>
            <a:r>
              <a:rPr lang="es-ES" sz="1200" b="1" err="1"/>
              <a:t>Power</a:t>
            </a:r>
            <a:r>
              <a:rPr lang="es-ES" sz="1200" b="1"/>
              <a:t> </a:t>
            </a:r>
            <a:r>
              <a:rPr lang="es-ES" sz="1200" b="1" err="1"/>
              <a:t>Query</a:t>
            </a:r>
            <a:r>
              <a:rPr lang="es-ES" sz="1200" b="1"/>
              <a:t>?</a:t>
            </a:r>
            <a:endParaRPr lang="es-ES" sz="1200" b="1">
              <a:ea typeface="+mn-lt"/>
              <a:cs typeface="+mn-lt"/>
            </a:endParaRPr>
          </a:p>
          <a:p>
            <a:r>
              <a:rPr lang="es-ES" sz="1200">
                <a:ea typeface="+mn-lt"/>
                <a:cs typeface="+mn-lt"/>
              </a:rPr>
              <a:t>Los </a:t>
            </a:r>
            <a:r>
              <a:rPr lang="es-ES" sz="1200" b="1">
                <a:ea typeface="+mn-lt"/>
                <a:cs typeface="+mn-lt"/>
              </a:rPr>
              <a:t>filtros</a:t>
            </a:r>
            <a:r>
              <a:rPr lang="es-ES" sz="1200">
                <a:ea typeface="+mn-lt"/>
                <a:cs typeface="+mn-lt"/>
              </a:rPr>
              <a:t> permiten </a:t>
            </a:r>
            <a:r>
              <a:rPr lang="es-ES" sz="1200" b="1">
                <a:ea typeface="+mn-lt"/>
                <a:cs typeface="+mn-lt"/>
              </a:rPr>
              <a:t>reducir la cantidad de filas</a:t>
            </a:r>
            <a:r>
              <a:rPr lang="es-ES" sz="1200">
                <a:ea typeface="+mn-lt"/>
                <a:cs typeface="+mn-lt"/>
              </a:rPr>
              <a:t> en tu tabla según una condición, antes de cargar los datos al modelo.</a:t>
            </a:r>
            <a:br>
              <a:rPr lang="es-ES" sz="1200">
                <a:ea typeface="+mn-lt"/>
                <a:cs typeface="+mn-lt"/>
              </a:rPr>
            </a:br>
            <a:r>
              <a:rPr lang="es-ES" sz="1200">
                <a:ea typeface="+mn-lt"/>
                <a:cs typeface="+mn-lt"/>
              </a:rPr>
              <a:t>Son clave para limpiar, preparar y enfocar el análisis solo en la información relevante.</a:t>
            </a:r>
            <a:endParaRPr lang="es-ES" sz="1200">
              <a:ea typeface="Roboto"/>
              <a:cs typeface="Roboto"/>
            </a:endParaRPr>
          </a:p>
          <a:p>
            <a:pPr algn="l"/>
            <a:endParaRPr lang="es-ES">
              <a:ea typeface="Roboto"/>
              <a:cs typeface="Roboto"/>
            </a:endParaRPr>
          </a:p>
        </p:txBody>
      </p:sp>
      <p:sp>
        <p:nvSpPr>
          <p:cNvPr id="3" name="CuadroTexto 2">
            <a:extLst>
              <a:ext uri="{FF2B5EF4-FFF2-40B4-BE49-F238E27FC236}">
                <a16:creationId xmlns:a16="http://schemas.microsoft.com/office/drawing/2014/main" id="{95D42CBB-133D-6344-53B9-15FD92A09785}"/>
              </a:ext>
            </a:extLst>
          </p:cNvPr>
          <p:cNvSpPr txBox="1"/>
          <p:nvPr/>
        </p:nvSpPr>
        <p:spPr>
          <a:xfrm>
            <a:off x="928261" y="2357597"/>
            <a:ext cx="38365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Tipos de filtros comunes</a:t>
            </a:r>
            <a:endParaRPr lang="es-ES" sz="1200">
              <a:ea typeface="Roboto"/>
              <a:cs typeface="Roboto"/>
            </a:endParaRPr>
          </a:p>
        </p:txBody>
      </p:sp>
      <p:graphicFrame>
        <p:nvGraphicFramePr>
          <p:cNvPr id="6" name="Tabla 5">
            <a:extLst>
              <a:ext uri="{FF2B5EF4-FFF2-40B4-BE49-F238E27FC236}">
                <a16:creationId xmlns:a16="http://schemas.microsoft.com/office/drawing/2014/main" id="{3EFA5EB8-2EEA-90B1-C2C4-78C8B9D5E700}"/>
              </a:ext>
            </a:extLst>
          </p:cNvPr>
          <p:cNvGraphicFramePr>
            <a:graphicFrameLocks noGrp="1"/>
          </p:cNvGraphicFramePr>
          <p:nvPr/>
        </p:nvGraphicFramePr>
        <p:xfrm>
          <a:off x="1113503" y="2756105"/>
          <a:ext cx="6539022" cy="1463040"/>
        </p:xfrm>
        <a:graphic>
          <a:graphicData uri="http://schemas.openxmlformats.org/drawingml/2006/table">
            <a:tbl>
              <a:tblPr firstRow="1" bandRow="1">
                <a:tableStyleId>{5C22544A-7EE6-4342-B048-85BDC9FD1C3A}</a:tableStyleId>
              </a:tblPr>
              <a:tblGrid>
                <a:gridCol w="1417674">
                  <a:extLst>
                    <a:ext uri="{9D8B030D-6E8A-4147-A177-3AD203B41FA5}">
                      <a16:colId xmlns:a16="http://schemas.microsoft.com/office/drawing/2014/main" val="3403341763"/>
                    </a:ext>
                  </a:extLst>
                </a:gridCol>
                <a:gridCol w="2321441">
                  <a:extLst>
                    <a:ext uri="{9D8B030D-6E8A-4147-A177-3AD203B41FA5}">
                      <a16:colId xmlns:a16="http://schemas.microsoft.com/office/drawing/2014/main" val="1679225101"/>
                    </a:ext>
                  </a:extLst>
                </a:gridCol>
                <a:gridCol w="2799907">
                  <a:extLst>
                    <a:ext uri="{9D8B030D-6E8A-4147-A177-3AD203B41FA5}">
                      <a16:colId xmlns:a16="http://schemas.microsoft.com/office/drawing/2014/main" val="1764807636"/>
                    </a:ext>
                  </a:extLst>
                </a:gridCol>
              </a:tblGrid>
              <a:tr h="0">
                <a:tc>
                  <a:txBody>
                    <a:bodyPr/>
                    <a:lstStyle/>
                    <a:p>
                      <a:pPr>
                        <a:buNone/>
                      </a:pPr>
                      <a:r>
                        <a:rPr lang="es-ES" sz="1000"/>
                        <a:t>Tipo de filtro</a:t>
                      </a:r>
                    </a:p>
                  </a:txBody>
                  <a:tcPr anchor="ctr"/>
                </a:tc>
                <a:tc>
                  <a:txBody>
                    <a:bodyPr/>
                    <a:lstStyle/>
                    <a:p>
                      <a:pPr>
                        <a:buNone/>
                      </a:pPr>
                      <a:r>
                        <a:rPr lang="es-ES" sz="1000"/>
                        <a:t>Ejemplo en el </a:t>
                      </a:r>
                      <a:r>
                        <a:rPr lang="es-ES" sz="1000" err="1"/>
                        <a:t>dataset</a:t>
                      </a:r>
                    </a:p>
                  </a:txBody>
                  <a:tcPr anchor="ctr"/>
                </a:tc>
                <a:tc>
                  <a:txBody>
                    <a:bodyPr/>
                    <a:lstStyle/>
                    <a:p>
                      <a:pPr>
                        <a:buNone/>
                      </a:pPr>
                      <a:r>
                        <a:rPr lang="es-ES" sz="1000"/>
                        <a:t>Resultado esperado</a:t>
                      </a:r>
                    </a:p>
                  </a:txBody>
                  <a:tcPr anchor="ctr"/>
                </a:tc>
                <a:extLst>
                  <a:ext uri="{0D108BD9-81ED-4DB2-BD59-A6C34878D82A}">
                    <a16:rowId xmlns:a16="http://schemas.microsoft.com/office/drawing/2014/main" val="4283610396"/>
                  </a:ext>
                </a:extLst>
              </a:tr>
              <a:tr h="0">
                <a:tc>
                  <a:txBody>
                    <a:bodyPr/>
                    <a:lstStyle/>
                    <a:p>
                      <a:pPr>
                        <a:buNone/>
                      </a:pPr>
                      <a:r>
                        <a:rPr lang="es-ES" sz="1000"/>
                        <a:t>Texto</a:t>
                      </a:r>
                    </a:p>
                  </a:txBody>
                  <a:tcPr anchor="ctr"/>
                </a:tc>
                <a:tc>
                  <a:txBody>
                    <a:bodyPr/>
                    <a:lstStyle/>
                    <a:p>
                      <a:pPr>
                        <a:buNone/>
                      </a:pPr>
                      <a:r>
                        <a:rPr lang="es-ES" sz="1000"/>
                        <a:t>Filtrar </a:t>
                      </a:r>
                      <a:r>
                        <a:rPr lang="es-ES" sz="1000" err="1"/>
                        <a:t>Product</a:t>
                      </a:r>
                      <a:r>
                        <a:rPr lang="es-ES" sz="1000"/>
                        <a:t> = "</a:t>
                      </a:r>
                      <a:r>
                        <a:rPr lang="es-ES" sz="1000" err="1"/>
                        <a:t>Macbook</a:t>
                      </a:r>
                      <a:r>
                        <a:rPr lang="es-ES" sz="1000"/>
                        <a:t> Pro"</a:t>
                      </a:r>
                    </a:p>
                  </a:txBody>
                  <a:tcPr anchor="ctr"/>
                </a:tc>
                <a:tc>
                  <a:txBody>
                    <a:bodyPr/>
                    <a:lstStyle/>
                    <a:p>
                      <a:pPr>
                        <a:buNone/>
                      </a:pPr>
                      <a:r>
                        <a:rPr lang="es-ES" sz="1000"/>
                        <a:t>Solo ver filas con ese producto</a:t>
                      </a:r>
                    </a:p>
                  </a:txBody>
                  <a:tcPr anchor="ctr"/>
                </a:tc>
                <a:extLst>
                  <a:ext uri="{0D108BD9-81ED-4DB2-BD59-A6C34878D82A}">
                    <a16:rowId xmlns:a16="http://schemas.microsoft.com/office/drawing/2014/main" val="4137826098"/>
                  </a:ext>
                </a:extLst>
              </a:tr>
              <a:tr h="0">
                <a:tc>
                  <a:txBody>
                    <a:bodyPr/>
                    <a:lstStyle/>
                    <a:p>
                      <a:pPr>
                        <a:buNone/>
                      </a:pPr>
                      <a:r>
                        <a:rPr lang="es-ES" sz="1000"/>
                        <a:t>Numérico</a:t>
                      </a:r>
                    </a:p>
                  </a:txBody>
                  <a:tcPr anchor="ctr"/>
                </a:tc>
                <a:tc>
                  <a:txBody>
                    <a:bodyPr/>
                    <a:lstStyle/>
                    <a:p>
                      <a:pPr>
                        <a:buNone/>
                      </a:pPr>
                      <a:r>
                        <a:rPr lang="es-ES" sz="1000"/>
                        <a:t>Price </a:t>
                      </a:r>
                      <a:r>
                        <a:rPr lang="es-ES" sz="1000" err="1"/>
                        <a:t>Each</a:t>
                      </a:r>
                      <a:r>
                        <a:rPr lang="es-ES" sz="1000"/>
                        <a:t> &gt; 1000</a:t>
                      </a:r>
                    </a:p>
                  </a:txBody>
                  <a:tcPr anchor="ctr"/>
                </a:tc>
                <a:tc>
                  <a:txBody>
                    <a:bodyPr/>
                    <a:lstStyle/>
                    <a:p>
                      <a:pPr>
                        <a:buNone/>
                      </a:pPr>
                      <a:r>
                        <a:rPr lang="es-ES" sz="1000"/>
                        <a:t>Ver solo productos caros</a:t>
                      </a:r>
                    </a:p>
                  </a:txBody>
                  <a:tcPr anchor="ctr"/>
                </a:tc>
                <a:extLst>
                  <a:ext uri="{0D108BD9-81ED-4DB2-BD59-A6C34878D82A}">
                    <a16:rowId xmlns:a16="http://schemas.microsoft.com/office/drawing/2014/main" val="3210078712"/>
                  </a:ext>
                </a:extLst>
              </a:tr>
              <a:tr h="0">
                <a:tc>
                  <a:txBody>
                    <a:bodyPr/>
                    <a:lstStyle/>
                    <a:p>
                      <a:pPr>
                        <a:buNone/>
                      </a:pPr>
                      <a:r>
                        <a:rPr lang="es-ES" sz="1000"/>
                        <a:t>Fecha</a:t>
                      </a:r>
                    </a:p>
                  </a:txBody>
                  <a:tcPr anchor="ctr"/>
                </a:tc>
                <a:tc>
                  <a:txBody>
                    <a:bodyPr/>
                    <a:lstStyle/>
                    <a:p>
                      <a:pPr>
                        <a:buNone/>
                      </a:pPr>
                      <a:r>
                        <a:rPr lang="es-ES" sz="1000" err="1"/>
                        <a:t>Order</a:t>
                      </a:r>
                      <a:r>
                        <a:rPr lang="es-ES" sz="1000"/>
                        <a:t> Date entre enero y marzo</a:t>
                      </a:r>
                    </a:p>
                  </a:txBody>
                  <a:tcPr anchor="ctr"/>
                </a:tc>
                <a:tc>
                  <a:txBody>
                    <a:bodyPr/>
                    <a:lstStyle/>
                    <a:p>
                      <a:pPr>
                        <a:buNone/>
                      </a:pPr>
                      <a:r>
                        <a:rPr lang="es-ES" sz="1000"/>
                        <a:t>Filtrar por rango de fechas</a:t>
                      </a:r>
                    </a:p>
                  </a:txBody>
                  <a:tcPr anchor="ctr"/>
                </a:tc>
                <a:extLst>
                  <a:ext uri="{0D108BD9-81ED-4DB2-BD59-A6C34878D82A}">
                    <a16:rowId xmlns:a16="http://schemas.microsoft.com/office/drawing/2014/main" val="3874095149"/>
                  </a:ext>
                </a:extLst>
              </a:tr>
              <a:tr h="0">
                <a:tc>
                  <a:txBody>
                    <a:bodyPr/>
                    <a:lstStyle/>
                    <a:p>
                      <a:pPr>
                        <a:buNone/>
                      </a:pPr>
                      <a:r>
                        <a:rPr lang="es-ES" sz="1000"/>
                        <a:t>Listas múltiples</a:t>
                      </a:r>
                    </a:p>
                  </a:txBody>
                  <a:tcPr anchor="ctr"/>
                </a:tc>
                <a:tc>
                  <a:txBody>
                    <a:bodyPr/>
                    <a:lstStyle/>
                    <a:p>
                      <a:pPr>
                        <a:buNone/>
                      </a:pPr>
                      <a:r>
                        <a:rPr lang="es-ES" sz="1000"/>
                        <a:t>City es "San Francisco" o "NYC"</a:t>
                      </a:r>
                    </a:p>
                  </a:txBody>
                  <a:tcPr anchor="ctr"/>
                </a:tc>
                <a:tc>
                  <a:txBody>
                    <a:bodyPr/>
                    <a:lstStyle/>
                    <a:p>
                      <a:pPr>
                        <a:buNone/>
                      </a:pPr>
                      <a:r>
                        <a:rPr lang="es-ES" sz="1000"/>
                        <a:t>Filtrar por varias ciudades específicas</a:t>
                      </a:r>
                    </a:p>
                  </a:txBody>
                  <a:tcPr anchor="ctr"/>
                </a:tc>
                <a:extLst>
                  <a:ext uri="{0D108BD9-81ED-4DB2-BD59-A6C34878D82A}">
                    <a16:rowId xmlns:a16="http://schemas.microsoft.com/office/drawing/2014/main" val="2119721700"/>
                  </a:ext>
                </a:extLst>
              </a:tr>
              <a:tr h="0">
                <a:tc>
                  <a:txBody>
                    <a:bodyPr/>
                    <a:lstStyle/>
                    <a:p>
                      <a:pPr>
                        <a:buNone/>
                      </a:pPr>
                      <a:r>
                        <a:rPr lang="es-ES" sz="1000"/>
                        <a:t>Nulos o vacíos</a:t>
                      </a:r>
                    </a:p>
                  </a:txBody>
                  <a:tcPr anchor="ctr"/>
                </a:tc>
                <a:tc>
                  <a:txBody>
                    <a:bodyPr/>
                    <a:lstStyle/>
                    <a:p>
                      <a:pPr>
                        <a:buNone/>
                      </a:pPr>
                      <a:r>
                        <a:rPr lang="es-ES" sz="1000"/>
                        <a:t>Quitar filas con Sales vacíos</a:t>
                      </a:r>
                    </a:p>
                  </a:txBody>
                  <a:tcPr anchor="ctr"/>
                </a:tc>
                <a:tc>
                  <a:txBody>
                    <a:bodyPr/>
                    <a:lstStyle/>
                    <a:p>
                      <a:pPr>
                        <a:buNone/>
                      </a:pPr>
                      <a:r>
                        <a:rPr lang="es-ES" sz="1000"/>
                        <a:t>Evitar errores en cálculos</a:t>
                      </a:r>
                    </a:p>
                  </a:txBody>
                  <a:tcPr anchor="ctr"/>
                </a:tc>
                <a:extLst>
                  <a:ext uri="{0D108BD9-81ED-4DB2-BD59-A6C34878D82A}">
                    <a16:rowId xmlns:a16="http://schemas.microsoft.com/office/drawing/2014/main" val="1128317564"/>
                  </a:ext>
                </a:extLst>
              </a:tr>
            </a:tbl>
          </a:graphicData>
        </a:graphic>
      </p:graphicFrame>
    </p:spTree>
    <p:extLst>
      <p:ext uri="{BB962C8B-B14F-4D97-AF65-F5344CB8AC3E}">
        <p14:creationId xmlns:p14="http://schemas.microsoft.com/office/powerpoint/2010/main" val="922650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2B36-E7E6-0DEB-5B69-C3C103CE735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6F52B72-45A0-90DF-0243-FE6700795263}"/>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filtros</a:t>
            </a:r>
          </a:p>
        </p:txBody>
      </p:sp>
      <p:grpSp>
        <p:nvGrpSpPr>
          <p:cNvPr id="7" name="Group 7">
            <a:extLst>
              <a:ext uri="{FF2B5EF4-FFF2-40B4-BE49-F238E27FC236}">
                <a16:creationId xmlns:a16="http://schemas.microsoft.com/office/drawing/2014/main" id="{FC8EDB20-8600-F7BB-2C64-24CAEE4BFE5A}"/>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E7DC0B9E-0BA7-E737-3B79-7CCFBD970FA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8410D620-D59C-617A-C750-A20D73C88970}"/>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3D7641A2-3D1E-D00C-33AB-7425273AAD0C}"/>
              </a:ext>
            </a:extLst>
          </p:cNvPr>
          <p:cNvSpPr txBox="1"/>
          <p:nvPr/>
        </p:nvSpPr>
        <p:spPr>
          <a:xfrm>
            <a:off x="698490" y="1279593"/>
            <a:ext cx="4616017"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Ejemplo práctico: Filtrar solo ventas del mes de diciembre</a:t>
            </a:r>
            <a:endParaRPr lang="es-ES" sz="1200">
              <a:ea typeface="Roboto"/>
              <a:cs typeface="Roboto"/>
            </a:endParaRPr>
          </a:p>
          <a:p>
            <a:r>
              <a:rPr lang="es-ES" sz="1200" b="1">
                <a:ea typeface="+mn-lt"/>
                <a:cs typeface="+mn-lt"/>
              </a:rPr>
              <a:t>Paso a paso:</a:t>
            </a:r>
            <a:endParaRPr lang="es-ES" sz="1200">
              <a:ea typeface="Roboto"/>
              <a:cs typeface="Roboto"/>
            </a:endParaRPr>
          </a:p>
          <a:p>
            <a:pPr marL="285750" indent="-285750">
              <a:buFont typeface="Arial"/>
              <a:buChar char="•"/>
            </a:pPr>
            <a:r>
              <a:rPr lang="es-ES" sz="1200">
                <a:ea typeface="+mn-lt"/>
                <a:cs typeface="+mn-lt"/>
              </a:rPr>
              <a:t>En </a:t>
            </a:r>
            <a:r>
              <a:rPr lang="es-ES" sz="1200" err="1">
                <a:ea typeface="+mn-lt"/>
                <a:cs typeface="+mn-lt"/>
              </a:rPr>
              <a:t>Power</a:t>
            </a:r>
            <a:r>
              <a:rPr lang="es-ES" sz="1200">
                <a:ea typeface="+mn-lt"/>
                <a:cs typeface="+mn-lt"/>
              </a:rPr>
              <a:t> </a:t>
            </a:r>
            <a:r>
              <a:rPr lang="es-ES" sz="1200" err="1">
                <a:ea typeface="+mn-lt"/>
                <a:cs typeface="+mn-lt"/>
              </a:rPr>
              <a:t>Query</a:t>
            </a:r>
            <a:r>
              <a:rPr lang="es-ES" sz="1200">
                <a:ea typeface="+mn-lt"/>
                <a:cs typeface="+mn-lt"/>
              </a:rPr>
              <a:t>, selecciona la columna </a:t>
            </a:r>
            <a:r>
              <a:rPr lang="es-ES" sz="1200" err="1">
                <a:latin typeface="Roboto"/>
                <a:ea typeface="Roboto"/>
                <a:cs typeface="Roboto"/>
              </a:rPr>
              <a:t>Month</a:t>
            </a:r>
            <a:r>
              <a:rPr lang="es-ES" sz="1200">
                <a:ea typeface="+mn-lt"/>
                <a:cs typeface="+mn-lt"/>
              </a:rPr>
              <a:t>.</a:t>
            </a:r>
            <a:endParaRPr lang="es-ES" sz="1200">
              <a:ea typeface="Roboto"/>
              <a:cs typeface="Roboto"/>
            </a:endParaRPr>
          </a:p>
          <a:p>
            <a:pPr marL="285750" indent="-285750">
              <a:buFont typeface="Arial"/>
              <a:buChar char="•"/>
            </a:pPr>
            <a:r>
              <a:rPr lang="es-ES" sz="1200">
                <a:ea typeface="+mn-lt"/>
                <a:cs typeface="+mn-lt"/>
              </a:rPr>
              <a:t>Haz clic en el ícono de </a:t>
            </a:r>
            <a:r>
              <a:rPr lang="es-ES" sz="1200" b="1">
                <a:ea typeface="+mn-lt"/>
                <a:cs typeface="+mn-lt"/>
              </a:rPr>
              <a:t>filtro (embudo)</a:t>
            </a:r>
            <a:r>
              <a:rPr lang="es-ES" sz="1200">
                <a:ea typeface="+mn-lt"/>
                <a:cs typeface="+mn-lt"/>
              </a:rPr>
              <a:t>.</a:t>
            </a:r>
            <a:endParaRPr lang="es-ES" sz="1200">
              <a:ea typeface="Roboto"/>
              <a:cs typeface="Roboto"/>
            </a:endParaRPr>
          </a:p>
          <a:p>
            <a:pPr marL="285750" indent="-285750">
              <a:buFont typeface="Arial"/>
              <a:buChar char="•"/>
            </a:pPr>
            <a:r>
              <a:rPr lang="es-ES" sz="1200">
                <a:ea typeface="+mn-lt"/>
                <a:cs typeface="+mn-lt"/>
              </a:rPr>
              <a:t>Marca solo el número </a:t>
            </a:r>
            <a:r>
              <a:rPr lang="es-ES" sz="1200">
                <a:latin typeface="Roboto"/>
                <a:ea typeface="Roboto"/>
                <a:cs typeface="Roboto"/>
              </a:rPr>
              <a:t>12</a:t>
            </a:r>
            <a:r>
              <a:rPr lang="es-ES" sz="1200">
                <a:ea typeface="+mn-lt"/>
                <a:cs typeface="+mn-lt"/>
              </a:rPr>
              <a:t> (correspondiente a diciembre).</a:t>
            </a:r>
            <a:endParaRPr lang="es-ES" sz="1200">
              <a:ea typeface="Roboto"/>
              <a:cs typeface="Roboto"/>
            </a:endParaRPr>
          </a:p>
          <a:p>
            <a:pPr marL="285750" indent="-285750">
              <a:buFont typeface="Arial"/>
              <a:buChar char="•"/>
            </a:pPr>
            <a:r>
              <a:rPr lang="es-ES" sz="1200">
                <a:ea typeface="+mn-lt"/>
                <a:cs typeface="+mn-lt"/>
              </a:rPr>
              <a:t>Aplica el filtro y observa que la tabla ahora contiene solo ventas de ese mes.</a:t>
            </a:r>
            <a:endParaRPr lang="es-ES" sz="1200"/>
          </a:p>
          <a:p>
            <a:pPr algn="l"/>
            <a:endParaRPr lang="es-ES">
              <a:ea typeface="Roboto"/>
              <a:cs typeface="Roboto"/>
            </a:endParaRPr>
          </a:p>
        </p:txBody>
      </p:sp>
      <p:pic>
        <p:nvPicPr>
          <p:cNvPr id="3" name="Imagen 2" descr="Interfaz de usuario gráfica&#10;&#10;El contenido generado por IA puede ser incorrecto.">
            <a:extLst>
              <a:ext uri="{FF2B5EF4-FFF2-40B4-BE49-F238E27FC236}">
                <a16:creationId xmlns:a16="http://schemas.microsoft.com/office/drawing/2014/main" id="{C25BE0D4-8772-352D-3FEE-25C85E99AA88}"/>
              </a:ext>
            </a:extLst>
          </p:cNvPr>
          <p:cNvPicPr>
            <a:picLocks noChangeAspect="1"/>
          </p:cNvPicPr>
          <p:nvPr/>
        </p:nvPicPr>
        <p:blipFill>
          <a:blip r:embed="rId3"/>
          <a:stretch>
            <a:fillRect/>
          </a:stretch>
        </p:blipFill>
        <p:spPr>
          <a:xfrm>
            <a:off x="5423566" y="1015180"/>
            <a:ext cx="2769318" cy="3194256"/>
          </a:xfrm>
          <a:prstGeom prst="rect">
            <a:avLst/>
          </a:prstGeom>
        </p:spPr>
      </p:pic>
    </p:spTree>
    <p:extLst>
      <p:ext uri="{BB962C8B-B14F-4D97-AF65-F5344CB8AC3E}">
        <p14:creationId xmlns:p14="http://schemas.microsoft.com/office/powerpoint/2010/main" val="203779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34537-C0BC-CA38-AF48-73E08083421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A20940B-FD35-CC9E-A828-58489DA51A2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filtros</a:t>
            </a:r>
          </a:p>
        </p:txBody>
      </p:sp>
      <p:grpSp>
        <p:nvGrpSpPr>
          <p:cNvPr id="7" name="Group 7">
            <a:extLst>
              <a:ext uri="{FF2B5EF4-FFF2-40B4-BE49-F238E27FC236}">
                <a16:creationId xmlns:a16="http://schemas.microsoft.com/office/drawing/2014/main" id="{E4F472FE-719D-CD1A-FA83-00AD62CAEEEC}"/>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CE544258-2D24-899F-F8CC-2C921AC53EA3}"/>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AAED75B-1566-4941-2B44-0085571321C3}"/>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Tabla&#10;&#10;El contenido generado por IA puede ser incorrecto.">
            <a:extLst>
              <a:ext uri="{FF2B5EF4-FFF2-40B4-BE49-F238E27FC236}">
                <a16:creationId xmlns:a16="http://schemas.microsoft.com/office/drawing/2014/main" id="{C2BB395C-AD74-F54C-D067-EB1326C93FCD}"/>
              </a:ext>
            </a:extLst>
          </p:cNvPr>
          <p:cNvPicPr>
            <a:picLocks noChangeAspect="1"/>
          </p:cNvPicPr>
          <p:nvPr/>
        </p:nvPicPr>
        <p:blipFill>
          <a:blip r:embed="rId3"/>
          <a:stretch>
            <a:fillRect/>
          </a:stretch>
        </p:blipFill>
        <p:spPr>
          <a:xfrm>
            <a:off x="1249926" y="1212667"/>
            <a:ext cx="6644149" cy="2563309"/>
          </a:xfrm>
          <a:prstGeom prst="rect">
            <a:avLst/>
          </a:prstGeom>
        </p:spPr>
      </p:pic>
    </p:spTree>
    <p:extLst>
      <p:ext uri="{BB962C8B-B14F-4D97-AF65-F5344CB8AC3E}">
        <p14:creationId xmlns:p14="http://schemas.microsoft.com/office/powerpoint/2010/main" val="277005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9F201-F218-0A20-C138-E89BCC03C1C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80C8A69-E135-0826-8173-1DF90570E599}"/>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89A2037A-3AA5-845E-1D9A-208F7DF54213}"/>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D81F4E16-C3B7-4445-2EBB-D9A42E6D8BE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F90BA2E-1EE9-1754-F2B4-C7E0089DD536}"/>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FC9C97C9-D300-27C4-5627-4A1540F35A57}"/>
              </a:ext>
            </a:extLst>
          </p:cNvPr>
          <p:cNvSpPr txBox="1"/>
          <p:nvPr/>
        </p:nvSpPr>
        <p:spPr>
          <a:xfrm>
            <a:off x="593650" y="1305460"/>
            <a:ext cx="78852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¿Qué son las combinaciones en </a:t>
            </a:r>
            <a:r>
              <a:rPr lang="es-ES" sz="1200" b="1" err="1">
                <a:ea typeface="+mn-lt"/>
                <a:cs typeface="+mn-lt"/>
              </a:rPr>
              <a:t>Power</a:t>
            </a:r>
            <a:r>
              <a:rPr lang="es-ES" sz="1200" b="1">
                <a:ea typeface="+mn-lt"/>
                <a:cs typeface="+mn-lt"/>
              </a:rPr>
              <a:t> </a:t>
            </a:r>
            <a:r>
              <a:rPr lang="es-ES" sz="1200" b="1" err="1">
                <a:ea typeface="+mn-lt"/>
                <a:cs typeface="+mn-lt"/>
              </a:rPr>
              <a:t>Query</a:t>
            </a:r>
            <a:r>
              <a:rPr lang="es-ES" sz="1200" b="1">
                <a:ea typeface="+mn-lt"/>
                <a:cs typeface="+mn-lt"/>
              </a:rPr>
              <a:t>?</a:t>
            </a:r>
          </a:p>
          <a:p>
            <a:r>
              <a:rPr lang="es-ES" sz="1200" err="1">
                <a:ea typeface="+mn-lt"/>
                <a:cs typeface="+mn-lt"/>
              </a:rPr>
              <a:t>Power</a:t>
            </a:r>
            <a:r>
              <a:rPr lang="es-ES" sz="1200">
                <a:ea typeface="+mn-lt"/>
                <a:cs typeface="+mn-lt"/>
              </a:rPr>
              <a:t> </a:t>
            </a:r>
            <a:r>
              <a:rPr lang="es-ES" sz="1200" err="1">
                <a:ea typeface="+mn-lt"/>
                <a:cs typeface="+mn-lt"/>
              </a:rPr>
              <a:t>Query</a:t>
            </a:r>
            <a:r>
              <a:rPr lang="es-ES" sz="1200">
                <a:ea typeface="+mn-lt"/>
                <a:cs typeface="+mn-lt"/>
              </a:rPr>
              <a:t> permite </a:t>
            </a:r>
            <a:r>
              <a:rPr lang="es-ES" sz="1200" b="1">
                <a:ea typeface="+mn-lt"/>
                <a:cs typeface="+mn-lt"/>
              </a:rPr>
              <a:t>combinar consultas</a:t>
            </a:r>
            <a:r>
              <a:rPr lang="es-ES" sz="1200">
                <a:ea typeface="+mn-lt"/>
                <a:cs typeface="+mn-lt"/>
              </a:rPr>
              <a:t> (tablas) para enriquecer o unir datos desde distintas fuentes.</a:t>
            </a:r>
            <a:br>
              <a:rPr lang="es-ES" sz="1200">
                <a:ea typeface="+mn-lt"/>
                <a:cs typeface="+mn-lt"/>
              </a:rPr>
            </a:br>
            <a:r>
              <a:rPr lang="es-ES" sz="1200">
                <a:ea typeface="+mn-lt"/>
                <a:cs typeface="+mn-lt"/>
              </a:rPr>
              <a:t>Hay </a:t>
            </a:r>
            <a:r>
              <a:rPr lang="es-ES" sz="1200" b="1">
                <a:ea typeface="+mn-lt"/>
                <a:cs typeface="+mn-lt"/>
              </a:rPr>
              <a:t>dos formas principales</a:t>
            </a:r>
            <a:r>
              <a:rPr lang="es-ES" sz="1200">
                <a:ea typeface="+mn-lt"/>
                <a:cs typeface="+mn-lt"/>
              </a:rPr>
              <a:t>:</a:t>
            </a:r>
            <a:endParaRPr lang="es-ES"/>
          </a:p>
        </p:txBody>
      </p:sp>
      <p:graphicFrame>
        <p:nvGraphicFramePr>
          <p:cNvPr id="5" name="Tabla 4">
            <a:extLst>
              <a:ext uri="{FF2B5EF4-FFF2-40B4-BE49-F238E27FC236}">
                <a16:creationId xmlns:a16="http://schemas.microsoft.com/office/drawing/2014/main" id="{17D2A319-7F5D-7166-B405-8959E5D0023A}"/>
              </a:ext>
            </a:extLst>
          </p:cNvPr>
          <p:cNvGraphicFramePr>
            <a:graphicFrameLocks noGrp="1"/>
          </p:cNvGraphicFramePr>
          <p:nvPr/>
        </p:nvGraphicFramePr>
        <p:xfrm>
          <a:off x="1135626" y="2129239"/>
          <a:ext cx="6875721" cy="883920"/>
        </p:xfrm>
        <a:graphic>
          <a:graphicData uri="http://schemas.openxmlformats.org/drawingml/2006/table">
            <a:tbl>
              <a:tblPr firstRow="1" bandRow="1">
                <a:tableStyleId>{5C22544A-7EE6-4342-B048-85BDC9FD1C3A}</a:tableStyleId>
              </a:tblPr>
              <a:tblGrid>
                <a:gridCol w="1027814">
                  <a:extLst>
                    <a:ext uri="{9D8B030D-6E8A-4147-A177-3AD203B41FA5}">
                      <a16:colId xmlns:a16="http://schemas.microsoft.com/office/drawing/2014/main" val="2043177542"/>
                    </a:ext>
                  </a:extLst>
                </a:gridCol>
                <a:gridCol w="3198628">
                  <a:extLst>
                    <a:ext uri="{9D8B030D-6E8A-4147-A177-3AD203B41FA5}">
                      <a16:colId xmlns:a16="http://schemas.microsoft.com/office/drawing/2014/main" val="2326165879"/>
                    </a:ext>
                  </a:extLst>
                </a:gridCol>
                <a:gridCol w="2649279">
                  <a:extLst>
                    <a:ext uri="{9D8B030D-6E8A-4147-A177-3AD203B41FA5}">
                      <a16:colId xmlns:a16="http://schemas.microsoft.com/office/drawing/2014/main" val="14327940"/>
                    </a:ext>
                  </a:extLst>
                </a:gridCol>
              </a:tblGrid>
              <a:tr h="0">
                <a:tc>
                  <a:txBody>
                    <a:bodyPr/>
                    <a:lstStyle/>
                    <a:p>
                      <a:pPr>
                        <a:buNone/>
                      </a:pPr>
                      <a:r>
                        <a:rPr lang="es-ES" sz="1000"/>
                        <a:t>Tipo</a:t>
                      </a:r>
                    </a:p>
                  </a:txBody>
                  <a:tcPr anchor="ctr"/>
                </a:tc>
                <a:tc>
                  <a:txBody>
                    <a:bodyPr/>
                    <a:lstStyle/>
                    <a:p>
                      <a:pPr>
                        <a:buNone/>
                      </a:pPr>
                      <a:r>
                        <a:rPr lang="es-ES" sz="1000"/>
                        <a:t>Qué hace</a:t>
                      </a:r>
                    </a:p>
                  </a:txBody>
                  <a:tcPr anchor="ctr"/>
                </a:tc>
                <a:tc>
                  <a:txBody>
                    <a:bodyPr/>
                    <a:lstStyle/>
                    <a:p>
                      <a:pPr>
                        <a:buNone/>
                      </a:pPr>
                      <a:r>
                        <a:rPr lang="es-ES" sz="1000"/>
                        <a:t>Ejemplo práctico</a:t>
                      </a:r>
                    </a:p>
                  </a:txBody>
                  <a:tcPr anchor="ctr"/>
                </a:tc>
                <a:extLst>
                  <a:ext uri="{0D108BD9-81ED-4DB2-BD59-A6C34878D82A}">
                    <a16:rowId xmlns:a16="http://schemas.microsoft.com/office/drawing/2014/main" val="3718542404"/>
                  </a:ext>
                </a:extLst>
              </a:tr>
              <a:tr h="0">
                <a:tc>
                  <a:txBody>
                    <a:bodyPr/>
                    <a:lstStyle/>
                    <a:p>
                      <a:pPr>
                        <a:buNone/>
                      </a:pPr>
                      <a:r>
                        <a:rPr lang="es-ES" sz="1000" err="1"/>
                        <a:t>Merge</a:t>
                      </a:r>
                    </a:p>
                  </a:txBody>
                  <a:tcPr anchor="ctr"/>
                </a:tc>
                <a:tc>
                  <a:txBody>
                    <a:bodyPr/>
                    <a:lstStyle/>
                    <a:p>
                      <a:pPr>
                        <a:buNone/>
                      </a:pPr>
                      <a:r>
                        <a:rPr lang="es-ES" sz="1000"/>
                        <a:t>Une columnas de otra tabla, parecida a VLOOKUP</a:t>
                      </a:r>
                    </a:p>
                  </a:txBody>
                  <a:tcPr anchor="ctr"/>
                </a:tc>
                <a:tc>
                  <a:txBody>
                    <a:bodyPr/>
                    <a:lstStyle/>
                    <a:p>
                      <a:pPr>
                        <a:buNone/>
                      </a:pPr>
                      <a:r>
                        <a:rPr lang="es-ES" sz="1000"/>
                        <a:t>Agregar nombre del cliente a ventas</a:t>
                      </a:r>
                    </a:p>
                  </a:txBody>
                  <a:tcPr anchor="ctr"/>
                </a:tc>
                <a:extLst>
                  <a:ext uri="{0D108BD9-81ED-4DB2-BD59-A6C34878D82A}">
                    <a16:rowId xmlns:a16="http://schemas.microsoft.com/office/drawing/2014/main" val="3052291439"/>
                  </a:ext>
                </a:extLst>
              </a:tr>
              <a:tr h="0">
                <a:tc>
                  <a:txBody>
                    <a:bodyPr/>
                    <a:lstStyle/>
                    <a:p>
                      <a:pPr>
                        <a:buNone/>
                      </a:pPr>
                      <a:r>
                        <a:rPr lang="es-ES" sz="1000" err="1"/>
                        <a:t>Append</a:t>
                      </a:r>
                    </a:p>
                  </a:txBody>
                  <a:tcPr anchor="ctr"/>
                </a:tc>
                <a:tc>
                  <a:txBody>
                    <a:bodyPr/>
                    <a:lstStyle/>
                    <a:p>
                      <a:pPr>
                        <a:buNone/>
                      </a:pPr>
                      <a:r>
                        <a:rPr lang="es-ES" sz="1000"/>
                        <a:t>Agrega más filas de otra tabla, como una consolidación</a:t>
                      </a:r>
                    </a:p>
                  </a:txBody>
                  <a:tcPr anchor="ctr"/>
                </a:tc>
                <a:tc>
                  <a:txBody>
                    <a:bodyPr/>
                    <a:lstStyle/>
                    <a:p>
                      <a:pPr>
                        <a:buNone/>
                      </a:pPr>
                      <a:r>
                        <a:rPr lang="es-ES" sz="1000"/>
                        <a:t>Unir ventas de distintas sucursales</a:t>
                      </a:r>
                    </a:p>
                  </a:txBody>
                  <a:tcPr anchor="ctr"/>
                </a:tc>
                <a:extLst>
                  <a:ext uri="{0D108BD9-81ED-4DB2-BD59-A6C34878D82A}">
                    <a16:rowId xmlns:a16="http://schemas.microsoft.com/office/drawing/2014/main" val="2687797544"/>
                  </a:ext>
                </a:extLst>
              </a:tr>
            </a:tbl>
          </a:graphicData>
        </a:graphic>
      </p:graphicFrame>
    </p:spTree>
    <p:extLst>
      <p:ext uri="{BB962C8B-B14F-4D97-AF65-F5344CB8AC3E}">
        <p14:creationId xmlns:p14="http://schemas.microsoft.com/office/powerpoint/2010/main" val="29851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80586" y="672314"/>
            <a:ext cx="382830" cy="85686"/>
          </a:xfrm>
          <a:prstGeom prst="rect">
            <a:avLst/>
          </a:prstGeom>
          <a:solidFill>
            <a:srgbClr val="6DC53A"/>
          </a:solidFill>
        </p:spPr>
        <p:txBody>
          <a:bodyPr/>
          <a:lstStyle/>
          <a:p>
            <a:endParaRPr lang="es-CL"/>
          </a:p>
        </p:txBody>
      </p:sp>
      <p:sp>
        <p:nvSpPr>
          <p:cNvPr id="3" name="TextBox 3"/>
          <p:cNvSpPr txBox="1"/>
          <p:nvPr/>
        </p:nvSpPr>
        <p:spPr>
          <a:xfrm>
            <a:off x="1081362" y="872112"/>
            <a:ext cx="6981277" cy="307777"/>
          </a:xfrm>
          <a:prstGeom prst="rect">
            <a:avLst/>
          </a:prstGeom>
        </p:spPr>
        <p:txBody>
          <a:bodyPr lIns="0" tIns="0" rIns="0" bIns="0" rtlCol="0" anchor="t">
            <a:spAutoFit/>
          </a:bodyPr>
          <a:lstStyle/>
          <a:p>
            <a:pPr algn="ctr">
              <a:lnSpc>
                <a:spcPts val="2350"/>
              </a:lnSpc>
            </a:pPr>
            <a:r>
              <a:rPr lang="en-US" sz="2350" spc="70" dirty="0" err="1">
                <a:solidFill>
                  <a:srgbClr val="1F3B72"/>
                </a:solidFill>
                <a:latin typeface="+mj-lt"/>
              </a:rPr>
              <a:t>Objetivos</a:t>
            </a:r>
            <a:r>
              <a:rPr lang="en-US" sz="2350" spc="70" dirty="0">
                <a:solidFill>
                  <a:srgbClr val="1F3B72"/>
                </a:solidFill>
                <a:latin typeface="+mj-lt"/>
              </a:rPr>
              <a:t> </a:t>
            </a:r>
            <a:r>
              <a:rPr lang="en-US" sz="2350" spc="70" dirty="0" err="1">
                <a:solidFill>
                  <a:srgbClr val="1F3B72"/>
                </a:solidFill>
                <a:latin typeface="+mj-lt"/>
              </a:rPr>
              <a:t>sesión</a:t>
            </a:r>
            <a:r>
              <a:rPr lang="en-US" sz="2350" spc="70" dirty="0">
                <a:solidFill>
                  <a:srgbClr val="1F3B72"/>
                </a:solidFill>
                <a:latin typeface="+mj-lt"/>
              </a:rPr>
              <a:t> 3</a:t>
            </a:r>
            <a:endParaRPr lang="en-US" sz="2350" spc="70" dirty="0">
              <a:solidFill>
                <a:srgbClr val="1F3B72"/>
              </a:solidFill>
              <a:latin typeface="+mj-lt"/>
              <a:ea typeface="Roboto Slab"/>
              <a:cs typeface="Roboto Slab"/>
            </a:endParaRPr>
          </a:p>
        </p:txBody>
      </p:sp>
      <p:sp>
        <p:nvSpPr>
          <p:cNvPr id="7" name="TextBox 7"/>
          <p:cNvSpPr txBox="1"/>
          <p:nvPr/>
        </p:nvSpPr>
        <p:spPr>
          <a:xfrm>
            <a:off x="946699" y="1716252"/>
            <a:ext cx="7357471" cy="1718419"/>
          </a:xfrm>
          <a:prstGeom prst="rect">
            <a:avLst/>
          </a:prstGeom>
        </p:spPr>
        <p:txBody>
          <a:bodyPr wrap="square" lIns="0" tIns="0" rIns="0" bIns="0" rtlCol="0" anchor="t">
            <a:spAutoFit/>
          </a:bodyPr>
          <a:lstStyle/>
          <a:p>
            <a:pPr>
              <a:lnSpc>
                <a:spcPct val="150000"/>
              </a:lnSpc>
            </a:pPr>
            <a:endParaRPr lang="en-US" sz="1200" dirty="0">
              <a:solidFill>
                <a:srgbClr val="253656"/>
              </a:solidFill>
              <a:latin typeface="Roboto"/>
              <a:ea typeface="Roboto"/>
              <a:cs typeface="Roboto"/>
            </a:endParaRPr>
          </a:p>
          <a:p>
            <a:pPr marL="228600" indent="-228600">
              <a:lnSpc>
                <a:spcPct val="150000"/>
              </a:lnSpc>
              <a:buFont typeface="Arial"/>
              <a:buChar char="•"/>
            </a:pPr>
            <a:r>
              <a:rPr lang="en-US" sz="1200" dirty="0" err="1">
                <a:solidFill>
                  <a:srgbClr val="253656"/>
                </a:solidFill>
                <a:latin typeface="Roboto"/>
              </a:rPr>
              <a:t>Combinar</a:t>
            </a:r>
            <a:r>
              <a:rPr lang="en-US" sz="1200" dirty="0">
                <a:solidFill>
                  <a:srgbClr val="253656"/>
                </a:solidFill>
                <a:latin typeface="Roboto"/>
              </a:rPr>
              <a:t> y </a:t>
            </a:r>
            <a:r>
              <a:rPr lang="en-US" sz="1200" dirty="0" err="1">
                <a:solidFill>
                  <a:srgbClr val="253656"/>
                </a:solidFill>
                <a:latin typeface="Roboto"/>
              </a:rPr>
              <a:t>dividir</a:t>
            </a:r>
            <a:r>
              <a:rPr lang="en-US" sz="1200" dirty="0">
                <a:solidFill>
                  <a:srgbClr val="253656"/>
                </a:solidFill>
                <a:latin typeface="Roboto"/>
              </a:rPr>
              <a:t> </a:t>
            </a:r>
            <a:r>
              <a:rPr lang="en-US" sz="1200" dirty="0" err="1">
                <a:solidFill>
                  <a:srgbClr val="253656"/>
                </a:solidFill>
                <a:latin typeface="Roboto"/>
              </a:rPr>
              <a:t>columnas</a:t>
            </a:r>
            <a:endParaRPr lang="en-US" sz="1200" dirty="0" err="1">
              <a:solidFill>
                <a:srgbClr val="253656"/>
              </a:solidFill>
              <a:latin typeface="Roboto"/>
              <a:ea typeface="Roboto"/>
              <a:cs typeface="Roboto"/>
            </a:endParaRPr>
          </a:p>
          <a:p>
            <a:pPr marL="228600" indent="-228600">
              <a:lnSpc>
                <a:spcPct val="150000"/>
              </a:lnSpc>
              <a:buFont typeface="Arial"/>
              <a:buChar char="•"/>
            </a:pPr>
            <a:r>
              <a:rPr lang="en-US" sz="1200" dirty="0" err="1">
                <a:solidFill>
                  <a:srgbClr val="253656"/>
                </a:solidFill>
                <a:latin typeface="Roboto"/>
              </a:rPr>
              <a:t>Filtrado</a:t>
            </a:r>
            <a:r>
              <a:rPr lang="en-US" sz="1200" dirty="0">
                <a:solidFill>
                  <a:srgbClr val="253656"/>
                </a:solidFill>
                <a:latin typeface="Roboto"/>
              </a:rPr>
              <a:t> de </a:t>
            </a:r>
            <a:r>
              <a:rPr lang="en-US" sz="1200" dirty="0" err="1">
                <a:solidFill>
                  <a:srgbClr val="253656"/>
                </a:solidFill>
                <a:latin typeface="Roboto"/>
              </a:rPr>
              <a:t>datos</a:t>
            </a:r>
            <a:endParaRPr lang="en-US" sz="1200" dirty="0" err="1">
              <a:solidFill>
                <a:srgbClr val="253656"/>
              </a:solidFill>
              <a:latin typeface="Roboto"/>
              <a:ea typeface="Roboto"/>
              <a:cs typeface="Roboto"/>
            </a:endParaRPr>
          </a:p>
          <a:p>
            <a:pPr marL="228600" indent="-228600">
              <a:lnSpc>
                <a:spcPct val="150000"/>
              </a:lnSpc>
              <a:buFont typeface="Arial"/>
              <a:buChar char="•"/>
            </a:pPr>
            <a:r>
              <a:rPr lang="en-US" sz="1200" dirty="0">
                <a:solidFill>
                  <a:srgbClr val="253656"/>
                </a:solidFill>
                <a:latin typeface="Roboto"/>
              </a:rPr>
              <a:t>Generación de </a:t>
            </a:r>
            <a:r>
              <a:rPr lang="en-US" sz="1200" dirty="0" err="1">
                <a:solidFill>
                  <a:srgbClr val="253656"/>
                </a:solidFill>
                <a:latin typeface="Roboto"/>
              </a:rPr>
              <a:t>columnas</a:t>
            </a:r>
            <a:r>
              <a:rPr lang="en-US" sz="1200" dirty="0">
                <a:solidFill>
                  <a:srgbClr val="253656"/>
                </a:solidFill>
                <a:latin typeface="Roboto"/>
              </a:rPr>
              <a:t> </a:t>
            </a:r>
            <a:r>
              <a:rPr lang="en-US" sz="1200" dirty="0" err="1">
                <a:solidFill>
                  <a:srgbClr val="253656"/>
                </a:solidFill>
                <a:latin typeface="Roboto"/>
              </a:rPr>
              <a:t>calculadas</a:t>
            </a:r>
            <a:endParaRPr lang="en-US" sz="1200" dirty="0" err="1">
              <a:ea typeface="Roboto"/>
              <a:cs typeface="Roboto"/>
            </a:endParaRPr>
          </a:p>
          <a:p>
            <a:pPr marL="228600" indent="-228600">
              <a:lnSpc>
                <a:spcPct val="150000"/>
              </a:lnSpc>
              <a:buFont typeface="Arial"/>
              <a:buChar char="•"/>
            </a:pPr>
            <a:endParaRPr lang="en-US" sz="1400" dirty="0">
              <a:ea typeface="Roboto"/>
              <a:cs typeface="Roboto"/>
            </a:endParaRPr>
          </a:p>
          <a:p>
            <a:pPr marL="228600" indent="-228600">
              <a:lnSpc>
                <a:spcPct val="150000"/>
              </a:lnSpc>
              <a:buFont typeface="Arial"/>
              <a:buChar char="•"/>
            </a:pPr>
            <a:endParaRPr lang="en-US" sz="1400" dirty="0">
              <a:ea typeface="Roboto"/>
              <a:cs typeface="Roboto"/>
            </a:endParaRPr>
          </a:p>
        </p:txBody>
      </p:sp>
    </p:spTree>
    <p:extLst>
      <p:ext uri="{BB962C8B-B14F-4D97-AF65-F5344CB8AC3E}">
        <p14:creationId xmlns:p14="http://schemas.microsoft.com/office/powerpoint/2010/main" val="418842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E1F3-D095-6861-BE47-FFE9909F405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5D2B7B7-0B67-4E62-6E0A-668E8B4B8A49}"/>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D9275CF5-CC3E-7A13-79FD-11DF1D55F946}"/>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B3C01CB1-367C-3220-B33E-DC190A4759C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34105D08-42FF-DDBD-3417-EE644C225392}"/>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7C6DE0BA-7865-BB01-B492-DE43E099E2D5}"/>
              </a:ext>
            </a:extLst>
          </p:cNvPr>
          <p:cNvSpPr txBox="1"/>
          <p:nvPr/>
        </p:nvSpPr>
        <p:spPr>
          <a:xfrm>
            <a:off x="496185" y="1240465"/>
            <a:ext cx="6512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MERGE</a:t>
            </a:r>
            <a:r>
              <a:rPr lang="es-ES" sz="1200">
                <a:ea typeface="+mn-lt"/>
                <a:cs typeface="+mn-lt"/>
              </a:rPr>
              <a:t>: Unir dos tablas por una columna común</a:t>
            </a:r>
            <a:endParaRPr lang="es-ES" sz="1200"/>
          </a:p>
        </p:txBody>
      </p:sp>
      <p:sp>
        <p:nvSpPr>
          <p:cNvPr id="3" name="CuadroTexto 2">
            <a:extLst>
              <a:ext uri="{FF2B5EF4-FFF2-40B4-BE49-F238E27FC236}">
                <a16:creationId xmlns:a16="http://schemas.microsoft.com/office/drawing/2014/main" id="{3036580A-4F29-3D66-B399-C4113C915BC5}"/>
              </a:ext>
            </a:extLst>
          </p:cNvPr>
          <p:cNvSpPr txBox="1"/>
          <p:nvPr/>
        </p:nvSpPr>
        <p:spPr>
          <a:xfrm>
            <a:off x="496358" y="1519598"/>
            <a:ext cx="76997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Unir el archivo de ventas (</a:t>
            </a:r>
            <a:r>
              <a:rPr lang="es-ES" sz="1200">
                <a:latin typeface="Roboto"/>
                <a:ea typeface="Roboto"/>
                <a:cs typeface="Roboto"/>
              </a:rPr>
              <a:t>Sales Data.csv</a:t>
            </a:r>
            <a:r>
              <a:rPr lang="es-ES" sz="1200">
                <a:ea typeface="+mn-lt"/>
                <a:cs typeface="+mn-lt"/>
              </a:rPr>
              <a:t>) con la tabla de coordenadas (</a:t>
            </a:r>
            <a:r>
              <a:rPr lang="es-ES" sz="1200">
                <a:latin typeface="Roboto"/>
                <a:ea typeface="Roboto"/>
                <a:cs typeface="Roboto"/>
              </a:rPr>
              <a:t>City_Coordinates.xlsx</a:t>
            </a:r>
            <a:r>
              <a:rPr lang="es-ES" sz="1200">
                <a:ea typeface="+mn-lt"/>
                <a:cs typeface="+mn-lt"/>
              </a:rPr>
              <a:t>) usando la columna común </a:t>
            </a:r>
            <a:r>
              <a:rPr lang="es-ES" sz="1200">
                <a:latin typeface="Roboto"/>
                <a:ea typeface="Roboto"/>
                <a:cs typeface="Roboto"/>
              </a:rPr>
              <a:t>City</a:t>
            </a:r>
            <a:r>
              <a:rPr lang="es-ES" sz="1200">
                <a:ea typeface="+mn-lt"/>
                <a:cs typeface="+mn-lt"/>
              </a:rPr>
              <a:t>, para enriquecer los datos con </a:t>
            </a:r>
            <a:r>
              <a:rPr lang="es-ES" sz="1200" b="1">
                <a:ea typeface="+mn-lt"/>
                <a:cs typeface="+mn-lt"/>
              </a:rPr>
              <a:t>latitud y longitud</a:t>
            </a:r>
            <a:r>
              <a:rPr lang="es-ES" sz="1200">
                <a:ea typeface="+mn-lt"/>
                <a:cs typeface="+mn-lt"/>
              </a:rPr>
              <a:t>.</a:t>
            </a:r>
            <a:endParaRPr lang="es-ES">
              <a:ea typeface="Roboto"/>
              <a:cs typeface="Roboto"/>
            </a:endParaRPr>
          </a:p>
        </p:txBody>
      </p:sp>
      <p:sp>
        <p:nvSpPr>
          <p:cNvPr id="5" name="CuadroTexto 4">
            <a:extLst>
              <a:ext uri="{FF2B5EF4-FFF2-40B4-BE49-F238E27FC236}">
                <a16:creationId xmlns:a16="http://schemas.microsoft.com/office/drawing/2014/main" id="{C181DB4D-2282-E03F-89C7-A8815F2AD2D9}"/>
              </a:ext>
            </a:extLst>
          </p:cNvPr>
          <p:cNvSpPr txBox="1"/>
          <p:nvPr/>
        </p:nvSpPr>
        <p:spPr>
          <a:xfrm>
            <a:off x="575930" y="2188535"/>
            <a:ext cx="74427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mn-lt"/>
                <a:cs typeface="+mn-lt"/>
                <a:hlinkClick r:id="rId3"/>
              </a:rPr>
              <a:t>https://github.com/Joselota/Relatorias/blob/main/PBI/City_Coordinates.xlsx</a:t>
            </a:r>
            <a:endParaRPr lang="es-ES"/>
          </a:p>
          <a:p>
            <a:pPr algn="l"/>
            <a:endParaRPr lang="es-ES">
              <a:ea typeface="+mn-lt"/>
              <a:cs typeface="+mn-lt"/>
            </a:endParaRPr>
          </a:p>
        </p:txBody>
      </p:sp>
    </p:spTree>
    <p:extLst>
      <p:ext uri="{BB962C8B-B14F-4D97-AF65-F5344CB8AC3E}">
        <p14:creationId xmlns:p14="http://schemas.microsoft.com/office/powerpoint/2010/main" val="2661243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5084D-4376-468B-3EA3-F41F32BC815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B251DCA-9B84-5373-6CED-2E714FFE04D5}"/>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CF224FB0-C42F-5901-1441-4D3B2D342114}"/>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236687E6-4591-04B9-E185-9151B1B5F195}"/>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D21EE0BE-1257-84EE-A3CF-FFD299EF55E2}"/>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0C101270-0068-FA57-5B09-CCE06B886D8E}"/>
              </a:ext>
            </a:extLst>
          </p:cNvPr>
          <p:cNvSpPr txBox="1"/>
          <p:nvPr/>
        </p:nvSpPr>
        <p:spPr>
          <a:xfrm>
            <a:off x="496185" y="1240465"/>
            <a:ext cx="6512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MERGE</a:t>
            </a:r>
            <a:r>
              <a:rPr lang="es-ES" sz="1200">
                <a:ea typeface="+mn-lt"/>
                <a:cs typeface="+mn-lt"/>
              </a:rPr>
              <a:t>: Unir dos tablas por una columna común</a:t>
            </a:r>
            <a:endParaRPr lang="es-ES" sz="1200"/>
          </a:p>
        </p:txBody>
      </p:sp>
      <p:sp>
        <p:nvSpPr>
          <p:cNvPr id="3" name="CuadroTexto 2">
            <a:extLst>
              <a:ext uri="{FF2B5EF4-FFF2-40B4-BE49-F238E27FC236}">
                <a16:creationId xmlns:a16="http://schemas.microsoft.com/office/drawing/2014/main" id="{C218A45A-2EB5-FD89-1A49-72E5B047813D}"/>
              </a:ext>
            </a:extLst>
          </p:cNvPr>
          <p:cNvSpPr txBox="1"/>
          <p:nvPr/>
        </p:nvSpPr>
        <p:spPr>
          <a:xfrm>
            <a:off x="496358" y="1519598"/>
            <a:ext cx="76997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Unir el archivo de ventas (</a:t>
            </a:r>
            <a:r>
              <a:rPr lang="es-ES" sz="1200">
                <a:latin typeface="Roboto"/>
                <a:ea typeface="Roboto"/>
                <a:cs typeface="Roboto"/>
              </a:rPr>
              <a:t>Sales Data.csv</a:t>
            </a:r>
            <a:r>
              <a:rPr lang="es-ES" sz="1200">
                <a:ea typeface="+mn-lt"/>
                <a:cs typeface="+mn-lt"/>
              </a:rPr>
              <a:t>) con la tabla de coordenadas (</a:t>
            </a:r>
            <a:r>
              <a:rPr lang="es-ES" sz="1200">
                <a:latin typeface="Roboto"/>
                <a:ea typeface="Roboto"/>
                <a:cs typeface="Roboto"/>
              </a:rPr>
              <a:t>City_Coordinates.xlsx</a:t>
            </a:r>
            <a:r>
              <a:rPr lang="es-ES" sz="1200">
                <a:ea typeface="+mn-lt"/>
                <a:cs typeface="+mn-lt"/>
              </a:rPr>
              <a:t>) usando la columna común </a:t>
            </a:r>
            <a:r>
              <a:rPr lang="es-ES" sz="1200">
                <a:latin typeface="Roboto"/>
                <a:ea typeface="Roboto"/>
                <a:cs typeface="Roboto"/>
              </a:rPr>
              <a:t>City</a:t>
            </a:r>
            <a:r>
              <a:rPr lang="es-ES" sz="1200">
                <a:ea typeface="+mn-lt"/>
                <a:cs typeface="+mn-lt"/>
              </a:rPr>
              <a:t>, para enriquecer los datos con </a:t>
            </a:r>
            <a:r>
              <a:rPr lang="es-ES" sz="1200" b="1">
                <a:ea typeface="+mn-lt"/>
                <a:cs typeface="+mn-lt"/>
              </a:rPr>
              <a:t>latitud y longitud</a:t>
            </a:r>
            <a:r>
              <a:rPr lang="es-ES" sz="1200">
                <a:ea typeface="+mn-lt"/>
                <a:cs typeface="+mn-lt"/>
              </a:rPr>
              <a:t>.</a:t>
            </a:r>
            <a:endParaRPr lang="es-ES">
              <a:ea typeface="Roboto"/>
              <a:cs typeface="Roboto"/>
            </a:endParaRPr>
          </a:p>
        </p:txBody>
      </p:sp>
      <p:pic>
        <p:nvPicPr>
          <p:cNvPr id="5" name="Imagen 4" descr="Tabla&#10;&#10;El contenido generado por IA puede ser incorrecto.">
            <a:extLst>
              <a:ext uri="{FF2B5EF4-FFF2-40B4-BE49-F238E27FC236}">
                <a16:creationId xmlns:a16="http://schemas.microsoft.com/office/drawing/2014/main" id="{00F0424A-7F34-00B6-E655-CB7BA4250D2F}"/>
              </a:ext>
            </a:extLst>
          </p:cNvPr>
          <p:cNvPicPr>
            <a:picLocks noChangeAspect="1"/>
          </p:cNvPicPr>
          <p:nvPr/>
        </p:nvPicPr>
        <p:blipFill>
          <a:blip r:embed="rId3"/>
          <a:stretch>
            <a:fillRect/>
          </a:stretch>
        </p:blipFill>
        <p:spPr>
          <a:xfrm>
            <a:off x="1404477" y="2061087"/>
            <a:ext cx="6305550" cy="2171700"/>
          </a:xfrm>
          <a:prstGeom prst="rect">
            <a:avLst/>
          </a:prstGeom>
        </p:spPr>
      </p:pic>
    </p:spTree>
    <p:extLst>
      <p:ext uri="{BB962C8B-B14F-4D97-AF65-F5344CB8AC3E}">
        <p14:creationId xmlns:p14="http://schemas.microsoft.com/office/powerpoint/2010/main" val="3014776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61F0-DC0A-0937-F14E-4E9F05FED21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052B9C1-C8BE-4F99-A051-5A04F1FD5A0D}"/>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1E788CF5-52B7-8C9D-4A22-99B90DAAFA1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CD29DFCB-DE32-7210-6BB6-E41E312E2B9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6EDD9801-D90A-9F07-E252-14821EEE5A34}"/>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EDF22EC6-BFE5-45BE-84AE-DB424C867DB9}"/>
              </a:ext>
            </a:extLst>
          </p:cNvPr>
          <p:cNvSpPr txBox="1"/>
          <p:nvPr/>
        </p:nvSpPr>
        <p:spPr>
          <a:xfrm>
            <a:off x="496185" y="1240465"/>
            <a:ext cx="6512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MERGE</a:t>
            </a:r>
            <a:r>
              <a:rPr lang="es-ES" sz="1200">
                <a:ea typeface="+mn-lt"/>
                <a:cs typeface="+mn-lt"/>
              </a:rPr>
              <a:t>: Unir dos tablas por una columna común</a:t>
            </a:r>
            <a:endParaRPr lang="es-ES" sz="1200"/>
          </a:p>
        </p:txBody>
      </p:sp>
      <p:pic>
        <p:nvPicPr>
          <p:cNvPr id="6" name="Imagen 5" descr="Interfaz de usuario gráfica&#10;&#10;El contenido generado por IA puede ser incorrecto.">
            <a:extLst>
              <a:ext uri="{FF2B5EF4-FFF2-40B4-BE49-F238E27FC236}">
                <a16:creationId xmlns:a16="http://schemas.microsoft.com/office/drawing/2014/main" id="{067ACC28-12C8-5ECC-8134-18BAC724B959}"/>
              </a:ext>
            </a:extLst>
          </p:cNvPr>
          <p:cNvPicPr>
            <a:picLocks noChangeAspect="1"/>
          </p:cNvPicPr>
          <p:nvPr/>
        </p:nvPicPr>
        <p:blipFill>
          <a:blip r:embed="rId3"/>
          <a:stretch>
            <a:fillRect/>
          </a:stretch>
        </p:blipFill>
        <p:spPr>
          <a:xfrm>
            <a:off x="2501539" y="1522771"/>
            <a:ext cx="3440373" cy="3119285"/>
          </a:xfrm>
          <a:prstGeom prst="rect">
            <a:avLst/>
          </a:prstGeom>
        </p:spPr>
      </p:pic>
    </p:spTree>
    <p:extLst>
      <p:ext uri="{BB962C8B-B14F-4D97-AF65-F5344CB8AC3E}">
        <p14:creationId xmlns:p14="http://schemas.microsoft.com/office/powerpoint/2010/main" val="3971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2F035-4F61-4F76-5A8D-F10134E69A0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0354202-3D04-D8B1-679F-D9761C59D71A}"/>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6A6B93E9-97F6-EDED-2EA9-85178569454B}"/>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8757B98A-C8F5-9184-9652-3CD13D4C3A18}"/>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CA57B9B9-A3FC-25F7-367B-0B51852C1E93}"/>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0E428F52-38B4-CC17-12A4-C74880D339A2}"/>
              </a:ext>
            </a:extLst>
          </p:cNvPr>
          <p:cNvSpPr txBox="1"/>
          <p:nvPr/>
        </p:nvSpPr>
        <p:spPr>
          <a:xfrm>
            <a:off x="496185" y="1240465"/>
            <a:ext cx="6512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MERGE</a:t>
            </a:r>
            <a:r>
              <a:rPr lang="es-ES" sz="1200">
                <a:ea typeface="+mn-lt"/>
                <a:cs typeface="+mn-lt"/>
              </a:rPr>
              <a:t>: Unir dos tablas por una columna común</a:t>
            </a:r>
            <a:endParaRPr lang="es-ES" sz="1200"/>
          </a:p>
        </p:txBody>
      </p:sp>
      <p:pic>
        <p:nvPicPr>
          <p:cNvPr id="3" name="Imagen 2" descr="Tabla&#10;&#10;El contenido generado por IA puede ser incorrecto.">
            <a:extLst>
              <a:ext uri="{FF2B5EF4-FFF2-40B4-BE49-F238E27FC236}">
                <a16:creationId xmlns:a16="http://schemas.microsoft.com/office/drawing/2014/main" id="{CB13886E-D8A9-F3B7-1AF0-2E36EF0F71A9}"/>
              </a:ext>
            </a:extLst>
          </p:cNvPr>
          <p:cNvPicPr>
            <a:picLocks noChangeAspect="1"/>
          </p:cNvPicPr>
          <p:nvPr/>
        </p:nvPicPr>
        <p:blipFill>
          <a:blip r:embed="rId3"/>
          <a:stretch>
            <a:fillRect/>
          </a:stretch>
        </p:blipFill>
        <p:spPr>
          <a:xfrm>
            <a:off x="1430593" y="1520090"/>
            <a:ext cx="6515100" cy="3032468"/>
          </a:xfrm>
          <a:prstGeom prst="rect">
            <a:avLst/>
          </a:prstGeom>
        </p:spPr>
      </p:pic>
    </p:spTree>
    <p:extLst>
      <p:ext uri="{BB962C8B-B14F-4D97-AF65-F5344CB8AC3E}">
        <p14:creationId xmlns:p14="http://schemas.microsoft.com/office/powerpoint/2010/main" val="103315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5937D-50E9-35A4-71FB-8302746621D2}"/>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A7E286A-54D8-9FEA-504E-F3F297814997}"/>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E3C359D9-D9F7-0387-88F5-772DEA197930}"/>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CAD80247-24D0-2815-40EA-2656D4AB52E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FBFBBD56-3DF4-CAAE-6EAE-2DEBFEDF795A}"/>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E8627BEF-2CB1-099F-185C-936608CBB0C8}"/>
              </a:ext>
            </a:extLst>
          </p:cNvPr>
          <p:cNvSpPr txBox="1"/>
          <p:nvPr/>
        </p:nvSpPr>
        <p:spPr>
          <a:xfrm>
            <a:off x="496185" y="1240465"/>
            <a:ext cx="651244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APPEND</a:t>
            </a:r>
            <a:r>
              <a:rPr lang="es-ES" sz="1200">
                <a:ea typeface="+mn-lt"/>
                <a:cs typeface="+mn-lt"/>
              </a:rPr>
              <a:t>: Agregar más filas (como pegar abajo)</a:t>
            </a:r>
          </a:p>
          <a:p>
            <a:endParaRPr lang="es-ES" sz="1200">
              <a:ea typeface="Roboto"/>
              <a:cs typeface="Roboto"/>
            </a:endParaRPr>
          </a:p>
          <a:p>
            <a:r>
              <a:rPr lang="es-ES" sz="1200">
                <a:ea typeface="+mn-lt"/>
                <a:cs typeface="+mn-lt"/>
              </a:rPr>
              <a:t>Combinar los archivos </a:t>
            </a:r>
            <a:r>
              <a:rPr lang="es-ES" sz="1200">
                <a:latin typeface="Consolas"/>
                <a:ea typeface="Roboto"/>
                <a:cs typeface="Roboto"/>
              </a:rPr>
              <a:t>City_Coordinates.xlsx</a:t>
            </a:r>
            <a:r>
              <a:rPr lang="es-ES" sz="1200">
                <a:ea typeface="+mn-lt"/>
                <a:cs typeface="+mn-lt"/>
              </a:rPr>
              <a:t> y </a:t>
            </a:r>
            <a:r>
              <a:rPr lang="es-ES" sz="1200">
                <a:latin typeface="Consolas"/>
                <a:ea typeface="Roboto"/>
                <a:cs typeface="Roboto"/>
              </a:rPr>
              <a:t>City_Coordinates2.xlsx</a:t>
            </a:r>
            <a:r>
              <a:rPr lang="es-ES" sz="1200">
                <a:ea typeface="+mn-lt"/>
                <a:cs typeface="+mn-lt"/>
              </a:rPr>
              <a:t> en una única tabla con todas las ciudades y sus coordenadas.</a:t>
            </a:r>
            <a:endParaRPr lang="es-ES"/>
          </a:p>
          <a:p>
            <a:endParaRPr lang="es-ES" sz="1200">
              <a:ea typeface="Roboto"/>
              <a:cs typeface="Roboto"/>
            </a:endParaRPr>
          </a:p>
        </p:txBody>
      </p:sp>
      <p:pic>
        <p:nvPicPr>
          <p:cNvPr id="3" name="Imagen 2">
            <a:extLst>
              <a:ext uri="{FF2B5EF4-FFF2-40B4-BE49-F238E27FC236}">
                <a16:creationId xmlns:a16="http://schemas.microsoft.com/office/drawing/2014/main" id="{CF5B4A1D-4A41-45F9-D235-43C67235C121}"/>
              </a:ext>
            </a:extLst>
          </p:cNvPr>
          <p:cNvPicPr>
            <a:picLocks noChangeAspect="1"/>
          </p:cNvPicPr>
          <p:nvPr/>
        </p:nvPicPr>
        <p:blipFill>
          <a:blip r:embed="rId3"/>
          <a:stretch>
            <a:fillRect/>
          </a:stretch>
        </p:blipFill>
        <p:spPr>
          <a:xfrm>
            <a:off x="1243013" y="2385706"/>
            <a:ext cx="6429375" cy="1190625"/>
          </a:xfrm>
          <a:prstGeom prst="rect">
            <a:avLst/>
          </a:prstGeom>
        </p:spPr>
      </p:pic>
      <p:sp>
        <p:nvSpPr>
          <p:cNvPr id="5" name="CuadroTexto 4">
            <a:extLst>
              <a:ext uri="{FF2B5EF4-FFF2-40B4-BE49-F238E27FC236}">
                <a16:creationId xmlns:a16="http://schemas.microsoft.com/office/drawing/2014/main" id="{19F75CD6-DCAF-8F9E-DEC6-B93C2D2ED56A}"/>
              </a:ext>
            </a:extLst>
          </p:cNvPr>
          <p:cNvSpPr txBox="1"/>
          <p:nvPr/>
        </p:nvSpPr>
        <p:spPr>
          <a:xfrm>
            <a:off x="1125279" y="3818860"/>
            <a:ext cx="6751674" cy="380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mn-lt"/>
                <a:cs typeface="+mn-lt"/>
                <a:hlinkClick r:id="rId4"/>
              </a:rPr>
              <a:t>https://github.com/Joselota/Relatorias/blob/main/PBI/City_Coordinates2.xlsx</a:t>
            </a:r>
            <a:endParaRPr lang="es-ES"/>
          </a:p>
          <a:p>
            <a:pPr algn="l"/>
            <a:endParaRPr lang="es-ES">
              <a:ea typeface="+mn-lt"/>
              <a:cs typeface="+mn-lt"/>
            </a:endParaRPr>
          </a:p>
        </p:txBody>
      </p:sp>
    </p:spTree>
    <p:extLst>
      <p:ext uri="{BB962C8B-B14F-4D97-AF65-F5344CB8AC3E}">
        <p14:creationId xmlns:p14="http://schemas.microsoft.com/office/powerpoint/2010/main" val="3735495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C3E58-F1F6-1CA3-594D-8B1493DF4E0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7C24755-ECFF-CA20-6CA5-B9A7489D2D54}"/>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6FC94879-699B-9114-EE61-394FB9590012}"/>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5AD5D36C-61D8-854B-00C1-1D8AB11452A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B77D2F62-B321-4AAC-1503-1A6154F5BF74}"/>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4E4D4336-CDCD-C0BD-6B13-E88F186EAD57}"/>
              </a:ext>
            </a:extLst>
          </p:cNvPr>
          <p:cNvSpPr txBox="1"/>
          <p:nvPr/>
        </p:nvSpPr>
        <p:spPr>
          <a:xfrm>
            <a:off x="496185" y="1240465"/>
            <a:ext cx="6512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APPEND</a:t>
            </a:r>
            <a:r>
              <a:rPr lang="es-ES" sz="1200">
                <a:ea typeface="+mn-lt"/>
                <a:cs typeface="+mn-lt"/>
              </a:rPr>
              <a:t>: Agregar más filas (como pegar abajo)</a:t>
            </a:r>
            <a:endParaRPr lang="es-ES"/>
          </a:p>
        </p:txBody>
      </p:sp>
      <p:pic>
        <p:nvPicPr>
          <p:cNvPr id="3" name="Imagen 2" descr="Interfaz de usuario gráfica, Texto, Aplicación&#10;&#10;El contenido generado por IA puede ser incorrecto.">
            <a:extLst>
              <a:ext uri="{FF2B5EF4-FFF2-40B4-BE49-F238E27FC236}">
                <a16:creationId xmlns:a16="http://schemas.microsoft.com/office/drawing/2014/main" id="{66C1EEA0-A2AA-A073-01F5-79B7B9A0197E}"/>
              </a:ext>
            </a:extLst>
          </p:cNvPr>
          <p:cNvPicPr>
            <a:picLocks noChangeAspect="1"/>
          </p:cNvPicPr>
          <p:nvPr/>
        </p:nvPicPr>
        <p:blipFill>
          <a:blip r:embed="rId3"/>
          <a:stretch>
            <a:fillRect/>
          </a:stretch>
        </p:blipFill>
        <p:spPr>
          <a:xfrm>
            <a:off x="1752754" y="1780100"/>
            <a:ext cx="5251348" cy="1959385"/>
          </a:xfrm>
          <a:prstGeom prst="rect">
            <a:avLst/>
          </a:prstGeom>
        </p:spPr>
      </p:pic>
    </p:spTree>
    <p:extLst>
      <p:ext uri="{BB962C8B-B14F-4D97-AF65-F5344CB8AC3E}">
        <p14:creationId xmlns:p14="http://schemas.microsoft.com/office/powerpoint/2010/main" val="1124603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71188-DF75-040C-23A0-5A199DE12CC1}"/>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62B660A1-B8D6-C1DB-5A69-74244E6C8BE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grpSp>
        <p:nvGrpSpPr>
          <p:cNvPr id="7" name="Group 7">
            <a:extLst>
              <a:ext uri="{FF2B5EF4-FFF2-40B4-BE49-F238E27FC236}">
                <a16:creationId xmlns:a16="http://schemas.microsoft.com/office/drawing/2014/main" id="{93482778-9109-0F92-6FE8-2800B3EF7073}"/>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26E6A6FD-F409-81E7-A2EA-8347F6C262A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6D79025D-F2FB-D556-D40F-DC6BD9AAE6D3}"/>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270C06EC-40E4-799E-C8B3-FF43BA431C6C}"/>
              </a:ext>
            </a:extLst>
          </p:cNvPr>
          <p:cNvSpPr txBox="1"/>
          <p:nvPr/>
        </p:nvSpPr>
        <p:spPr>
          <a:xfrm>
            <a:off x="496185" y="1240465"/>
            <a:ext cx="6512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APPEND</a:t>
            </a:r>
            <a:r>
              <a:rPr lang="es-ES" sz="1200">
                <a:ea typeface="+mn-lt"/>
                <a:cs typeface="+mn-lt"/>
              </a:rPr>
              <a:t>: Agregar más filas (como pegar abajo)</a:t>
            </a:r>
            <a:endParaRPr lang="es-ES"/>
          </a:p>
        </p:txBody>
      </p:sp>
      <p:pic>
        <p:nvPicPr>
          <p:cNvPr id="3" name="Imagen 2" descr="Tabla&#10;&#10;El contenido generado por IA puede ser incorrecto.">
            <a:extLst>
              <a:ext uri="{FF2B5EF4-FFF2-40B4-BE49-F238E27FC236}">
                <a16:creationId xmlns:a16="http://schemas.microsoft.com/office/drawing/2014/main" id="{51AAFB04-6DE6-18CC-A463-58DC6115EE8A}"/>
              </a:ext>
            </a:extLst>
          </p:cNvPr>
          <p:cNvPicPr>
            <a:picLocks noChangeAspect="1"/>
          </p:cNvPicPr>
          <p:nvPr/>
        </p:nvPicPr>
        <p:blipFill>
          <a:blip r:embed="rId3"/>
          <a:stretch>
            <a:fillRect/>
          </a:stretch>
        </p:blipFill>
        <p:spPr>
          <a:xfrm>
            <a:off x="1441655" y="1648286"/>
            <a:ext cx="5302046" cy="2127148"/>
          </a:xfrm>
          <a:prstGeom prst="rect">
            <a:avLst/>
          </a:prstGeom>
        </p:spPr>
      </p:pic>
    </p:spTree>
    <p:extLst>
      <p:ext uri="{BB962C8B-B14F-4D97-AF65-F5344CB8AC3E}">
        <p14:creationId xmlns:p14="http://schemas.microsoft.com/office/powerpoint/2010/main" val="1160561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D4D32-25C3-1E3A-FC18-E72EF0C810B1}"/>
            </a:ext>
          </a:extLst>
        </p:cNvPr>
        <p:cNvGrpSpPr/>
        <p:nvPr/>
      </p:nvGrpSpPr>
      <p:grpSpPr>
        <a:xfrm>
          <a:off x="0" y="0"/>
          <a:ext cx="0" cy="0"/>
          <a:chOff x="0" y="0"/>
          <a:chExt cx="0" cy="0"/>
        </a:xfrm>
      </p:grpSpPr>
      <p:sp>
        <p:nvSpPr>
          <p:cNvPr id="66" name="AutoShape 66">
            <a:extLst>
              <a:ext uri="{FF2B5EF4-FFF2-40B4-BE49-F238E27FC236}">
                <a16:creationId xmlns:a16="http://schemas.microsoft.com/office/drawing/2014/main" id="{4962FC69-5D1D-825A-EF93-94EFF8A0E64D}"/>
              </a:ext>
            </a:extLst>
          </p:cNvPr>
          <p:cNvSpPr/>
          <p:nvPr/>
        </p:nvSpPr>
        <p:spPr>
          <a:xfrm>
            <a:off x="4399009" y="563398"/>
            <a:ext cx="345982" cy="77439"/>
          </a:xfrm>
          <a:prstGeom prst="rect">
            <a:avLst/>
          </a:prstGeom>
          <a:solidFill>
            <a:srgbClr val="6DC53B"/>
          </a:solidFill>
        </p:spPr>
        <p:txBody>
          <a:bodyPr/>
          <a:lstStyle/>
          <a:p>
            <a:endParaRPr lang="es-CL"/>
          </a:p>
        </p:txBody>
      </p:sp>
      <p:graphicFrame>
        <p:nvGraphicFramePr>
          <p:cNvPr id="3" name="Tabla 2">
            <a:extLst>
              <a:ext uri="{FF2B5EF4-FFF2-40B4-BE49-F238E27FC236}">
                <a16:creationId xmlns:a16="http://schemas.microsoft.com/office/drawing/2014/main" id="{C3AE88A7-7B94-80C9-F483-9293558F29B4}"/>
              </a:ext>
            </a:extLst>
          </p:cNvPr>
          <p:cNvGraphicFramePr>
            <a:graphicFrameLocks noGrp="1"/>
          </p:cNvGraphicFramePr>
          <p:nvPr/>
        </p:nvGraphicFramePr>
        <p:xfrm>
          <a:off x="602512" y="1707854"/>
          <a:ext cx="5458002" cy="1676400"/>
        </p:xfrm>
        <a:graphic>
          <a:graphicData uri="http://schemas.openxmlformats.org/drawingml/2006/table">
            <a:tbl>
              <a:tblPr firstRow="1" bandRow="1">
                <a:tableStyleId>{5C22544A-7EE6-4342-B048-85BDC9FD1C3A}</a:tableStyleId>
              </a:tblPr>
              <a:tblGrid>
                <a:gridCol w="859464">
                  <a:extLst>
                    <a:ext uri="{9D8B030D-6E8A-4147-A177-3AD203B41FA5}">
                      <a16:colId xmlns:a16="http://schemas.microsoft.com/office/drawing/2014/main" val="1510693085"/>
                    </a:ext>
                  </a:extLst>
                </a:gridCol>
                <a:gridCol w="2312581">
                  <a:extLst>
                    <a:ext uri="{9D8B030D-6E8A-4147-A177-3AD203B41FA5}">
                      <a16:colId xmlns:a16="http://schemas.microsoft.com/office/drawing/2014/main" val="2181051180"/>
                    </a:ext>
                  </a:extLst>
                </a:gridCol>
                <a:gridCol w="2285957">
                  <a:extLst>
                    <a:ext uri="{9D8B030D-6E8A-4147-A177-3AD203B41FA5}">
                      <a16:colId xmlns:a16="http://schemas.microsoft.com/office/drawing/2014/main" val="1931636468"/>
                    </a:ext>
                  </a:extLst>
                </a:gridCol>
              </a:tblGrid>
              <a:tr h="0">
                <a:tc>
                  <a:txBody>
                    <a:bodyPr/>
                    <a:lstStyle/>
                    <a:p>
                      <a:pPr>
                        <a:buNone/>
                      </a:pPr>
                      <a:r>
                        <a:rPr lang="es-ES" sz="1000"/>
                        <a:t>Tipo de </a:t>
                      </a:r>
                      <a:r>
                        <a:rPr lang="es-ES" sz="1000" err="1"/>
                        <a:t>Join</a:t>
                      </a:r>
                    </a:p>
                  </a:txBody>
                  <a:tcPr anchor="ctr"/>
                </a:tc>
                <a:tc>
                  <a:txBody>
                    <a:bodyPr/>
                    <a:lstStyle/>
                    <a:p>
                      <a:pPr>
                        <a:buNone/>
                      </a:pPr>
                      <a:r>
                        <a:rPr lang="es-ES" sz="1000"/>
                        <a:t>¿Qué mantiene?</a:t>
                      </a:r>
                    </a:p>
                  </a:txBody>
                  <a:tcPr anchor="ctr"/>
                </a:tc>
                <a:tc>
                  <a:txBody>
                    <a:bodyPr/>
                    <a:lstStyle/>
                    <a:p>
                      <a:pPr>
                        <a:buNone/>
                      </a:pPr>
                      <a:r>
                        <a:rPr lang="es-ES" sz="1000"/>
                        <a:t>¿Cuándo usarlo?</a:t>
                      </a:r>
                    </a:p>
                  </a:txBody>
                  <a:tcPr anchor="ctr"/>
                </a:tc>
                <a:extLst>
                  <a:ext uri="{0D108BD9-81ED-4DB2-BD59-A6C34878D82A}">
                    <a16:rowId xmlns:a16="http://schemas.microsoft.com/office/drawing/2014/main" val="1115159051"/>
                  </a:ext>
                </a:extLst>
              </a:tr>
              <a:tr h="0">
                <a:tc>
                  <a:txBody>
                    <a:bodyPr/>
                    <a:lstStyle/>
                    <a:p>
                      <a:pPr>
                        <a:buNone/>
                      </a:pPr>
                      <a:r>
                        <a:rPr lang="es-ES" sz="1000" err="1"/>
                        <a:t>Left</a:t>
                      </a:r>
                      <a:r>
                        <a:rPr lang="es-ES" sz="1000"/>
                        <a:t> </a:t>
                      </a:r>
                      <a:r>
                        <a:rPr lang="es-ES" sz="1000" err="1"/>
                        <a:t>Join</a:t>
                      </a:r>
                    </a:p>
                  </a:txBody>
                  <a:tcPr anchor="ctr"/>
                </a:tc>
                <a:tc>
                  <a:txBody>
                    <a:bodyPr/>
                    <a:lstStyle/>
                    <a:p>
                      <a:pPr>
                        <a:buNone/>
                      </a:pPr>
                      <a:r>
                        <a:rPr lang="es-ES" sz="1000"/>
                        <a:t>Todo de la izquierda, y coincidencias</a:t>
                      </a:r>
                    </a:p>
                  </a:txBody>
                  <a:tcPr anchor="ctr"/>
                </a:tc>
                <a:tc>
                  <a:txBody>
                    <a:bodyPr/>
                    <a:lstStyle/>
                    <a:p>
                      <a:pPr>
                        <a:buNone/>
                      </a:pPr>
                      <a:r>
                        <a:rPr lang="es-ES" sz="1000" err="1"/>
                        <a:t>Dataset</a:t>
                      </a:r>
                      <a:r>
                        <a:rPr lang="es-ES" sz="1000"/>
                        <a:t> principal con </a:t>
                      </a:r>
                      <a:r>
                        <a:rPr lang="es-ES" sz="1000" err="1"/>
                        <a:t>info</a:t>
                      </a:r>
                      <a:r>
                        <a:rPr lang="es-ES" sz="1000"/>
                        <a:t> complementaria</a:t>
                      </a:r>
                    </a:p>
                  </a:txBody>
                  <a:tcPr anchor="ctr"/>
                </a:tc>
                <a:extLst>
                  <a:ext uri="{0D108BD9-81ED-4DB2-BD59-A6C34878D82A}">
                    <a16:rowId xmlns:a16="http://schemas.microsoft.com/office/drawing/2014/main" val="3140163542"/>
                  </a:ext>
                </a:extLst>
              </a:tr>
              <a:tr h="0">
                <a:tc>
                  <a:txBody>
                    <a:bodyPr/>
                    <a:lstStyle/>
                    <a:p>
                      <a:pPr>
                        <a:buNone/>
                      </a:pPr>
                      <a:r>
                        <a:rPr lang="es-ES" sz="1000" err="1"/>
                        <a:t>Right</a:t>
                      </a:r>
                      <a:r>
                        <a:rPr lang="es-ES" sz="1000"/>
                        <a:t> </a:t>
                      </a:r>
                      <a:r>
                        <a:rPr lang="es-ES" sz="1000" err="1"/>
                        <a:t>Join</a:t>
                      </a:r>
                    </a:p>
                  </a:txBody>
                  <a:tcPr anchor="ctr"/>
                </a:tc>
                <a:tc>
                  <a:txBody>
                    <a:bodyPr/>
                    <a:lstStyle/>
                    <a:p>
                      <a:pPr>
                        <a:buNone/>
                      </a:pPr>
                      <a:r>
                        <a:rPr lang="es-ES" sz="1000"/>
                        <a:t>Todo de la derecha, y coincidencias</a:t>
                      </a:r>
                    </a:p>
                  </a:txBody>
                  <a:tcPr anchor="ctr"/>
                </a:tc>
                <a:tc>
                  <a:txBody>
                    <a:bodyPr/>
                    <a:lstStyle/>
                    <a:p>
                      <a:pPr>
                        <a:buNone/>
                      </a:pPr>
                      <a:r>
                        <a:rPr lang="es-ES" sz="1000"/>
                        <a:t>Ver si datos de referencia no están usados</a:t>
                      </a:r>
                    </a:p>
                  </a:txBody>
                  <a:tcPr anchor="ctr"/>
                </a:tc>
                <a:extLst>
                  <a:ext uri="{0D108BD9-81ED-4DB2-BD59-A6C34878D82A}">
                    <a16:rowId xmlns:a16="http://schemas.microsoft.com/office/drawing/2014/main" val="2659596559"/>
                  </a:ext>
                </a:extLst>
              </a:tr>
              <a:tr h="0">
                <a:tc>
                  <a:txBody>
                    <a:bodyPr/>
                    <a:lstStyle/>
                    <a:p>
                      <a:pPr>
                        <a:buNone/>
                      </a:pPr>
                      <a:r>
                        <a:rPr lang="es-ES" sz="1000" err="1"/>
                        <a:t>Inner</a:t>
                      </a:r>
                      <a:r>
                        <a:rPr lang="es-ES" sz="1000"/>
                        <a:t> </a:t>
                      </a:r>
                      <a:r>
                        <a:rPr lang="es-ES" sz="1000" err="1"/>
                        <a:t>Join</a:t>
                      </a:r>
                    </a:p>
                  </a:txBody>
                  <a:tcPr anchor="ctr"/>
                </a:tc>
                <a:tc>
                  <a:txBody>
                    <a:bodyPr/>
                    <a:lstStyle/>
                    <a:p>
                      <a:pPr>
                        <a:buNone/>
                      </a:pPr>
                      <a:r>
                        <a:rPr lang="es-ES" sz="1000"/>
                        <a:t>Solo coincidencias exactas</a:t>
                      </a:r>
                    </a:p>
                  </a:txBody>
                  <a:tcPr anchor="ctr"/>
                </a:tc>
                <a:tc>
                  <a:txBody>
                    <a:bodyPr/>
                    <a:lstStyle/>
                    <a:p>
                      <a:pPr>
                        <a:buNone/>
                      </a:pPr>
                      <a:r>
                        <a:rPr lang="es-ES" sz="1000"/>
                        <a:t>Datos bien cruzados, sin ruido</a:t>
                      </a:r>
                    </a:p>
                  </a:txBody>
                  <a:tcPr anchor="ctr"/>
                </a:tc>
                <a:extLst>
                  <a:ext uri="{0D108BD9-81ED-4DB2-BD59-A6C34878D82A}">
                    <a16:rowId xmlns:a16="http://schemas.microsoft.com/office/drawing/2014/main" val="303039904"/>
                  </a:ext>
                </a:extLst>
              </a:tr>
              <a:tr h="0">
                <a:tc>
                  <a:txBody>
                    <a:bodyPr/>
                    <a:lstStyle/>
                    <a:p>
                      <a:pPr>
                        <a:buNone/>
                      </a:pPr>
                      <a:r>
                        <a:rPr lang="es-ES" sz="1000"/>
                        <a:t>Full </a:t>
                      </a:r>
                      <a:r>
                        <a:rPr lang="es-ES" sz="1000" err="1"/>
                        <a:t>Join</a:t>
                      </a:r>
                    </a:p>
                  </a:txBody>
                  <a:tcPr anchor="ctr"/>
                </a:tc>
                <a:tc>
                  <a:txBody>
                    <a:bodyPr/>
                    <a:lstStyle/>
                    <a:p>
                      <a:pPr>
                        <a:buNone/>
                      </a:pPr>
                      <a:r>
                        <a:rPr lang="es-ES" sz="1000"/>
                        <a:t>Todo de ambas tablas</a:t>
                      </a:r>
                    </a:p>
                  </a:txBody>
                  <a:tcPr anchor="ctr"/>
                </a:tc>
                <a:tc>
                  <a:txBody>
                    <a:bodyPr/>
                    <a:lstStyle/>
                    <a:p>
                      <a:pPr>
                        <a:buNone/>
                      </a:pPr>
                      <a:r>
                        <a:rPr lang="es-ES" sz="1000"/>
                        <a:t>Análisis completos o auditoría</a:t>
                      </a:r>
                    </a:p>
                  </a:txBody>
                  <a:tcPr anchor="ctr"/>
                </a:tc>
                <a:extLst>
                  <a:ext uri="{0D108BD9-81ED-4DB2-BD59-A6C34878D82A}">
                    <a16:rowId xmlns:a16="http://schemas.microsoft.com/office/drawing/2014/main" val="836133490"/>
                  </a:ext>
                </a:extLst>
              </a:tr>
            </a:tbl>
          </a:graphicData>
        </a:graphic>
      </p:graphicFrame>
      <p:sp>
        <p:nvSpPr>
          <p:cNvPr id="4" name="CuadroTexto 3">
            <a:extLst>
              <a:ext uri="{FF2B5EF4-FFF2-40B4-BE49-F238E27FC236}">
                <a16:creationId xmlns:a16="http://schemas.microsoft.com/office/drawing/2014/main" id="{37102E21-D13A-0F6F-70BB-67466F2D9B78}"/>
              </a:ext>
            </a:extLst>
          </p:cNvPr>
          <p:cNvSpPr txBox="1"/>
          <p:nvPr/>
        </p:nvSpPr>
        <p:spPr>
          <a:xfrm>
            <a:off x="469605" y="1284767"/>
            <a:ext cx="57327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ea typeface="+mn-lt"/>
                <a:cs typeface="+mn-lt"/>
              </a:rPr>
              <a:t>Diferencias entre tipos de join en power query</a:t>
            </a:r>
            <a:endParaRPr lang="es-ES" sz="1200"/>
          </a:p>
        </p:txBody>
      </p:sp>
      <p:pic>
        <p:nvPicPr>
          <p:cNvPr id="2" name="Imagen 1" descr="Venn Diagram For Joins In Sql">
            <a:extLst>
              <a:ext uri="{FF2B5EF4-FFF2-40B4-BE49-F238E27FC236}">
                <a16:creationId xmlns:a16="http://schemas.microsoft.com/office/drawing/2014/main" id="{E21CE6E6-5EA7-920F-F885-B70BB4FCFCB9}"/>
              </a:ext>
            </a:extLst>
          </p:cNvPr>
          <p:cNvPicPr>
            <a:picLocks noChangeAspect="1"/>
          </p:cNvPicPr>
          <p:nvPr/>
        </p:nvPicPr>
        <p:blipFill>
          <a:blip r:embed="rId3"/>
          <a:stretch>
            <a:fillRect/>
          </a:stretch>
        </p:blipFill>
        <p:spPr>
          <a:xfrm>
            <a:off x="6062632" y="1568302"/>
            <a:ext cx="2866644" cy="2091070"/>
          </a:xfrm>
          <a:prstGeom prst="rect">
            <a:avLst/>
          </a:prstGeom>
        </p:spPr>
      </p:pic>
      <p:sp>
        <p:nvSpPr>
          <p:cNvPr id="6" name="TextBox 4">
            <a:extLst>
              <a:ext uri="{FF2B5EF4-FFF2-40B4-BE49-F238E27FC236}">
                <a16:creationId xmlns:a16="http://schemas.microsoft.com/office/drawing/2014/main" id="{8104ABEE-85EC-3759-7D27-8A88FEA9AAC8}"/>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Combinaciones</a:t>
            </a:r>
          </a:p>
        </p:txBody>
      </p:sp>
    </p:spTree>
    <p:extLst>
      <p:ext uri="{BB962C8B-B14F-4D97-AF65-F5344CB8AC3E}">
        <p14:creationId xmlns:p14="http://schemas.microsoft.com/office/powerpoint/2010/main" val="5535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9335B-D75D-3F01-DBA0-58F0A7369F1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A64652A-0075-223E-1C67-D0FF23C722E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31250F91-11ED-5B50-53F0-B1212A82F242}"/>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D8F66F54-E74D-F90C-B112-6D3098D2DF5B}"/>
              </a:ext>
            </a:extLst>
          </p:cNvPr>
          <p:cNvSpPr txBox="1"/>
          <p:nvPr/>
        </p:nvSpPr>
        <p:spPr>
          <a:xfrm>
            <a:off x="620915" y="2395538"/>
            <a:ext cx="6392531" cy="384721"/>
          </a:xfrm>
          <a:prstGeom prst="rect">
            <a:avLst/>
          </a:prstGeom>
        </p:spPr>
        <p:txBody>
          <a:bodyPr wrap="square" lIns="0" tIns="0" rIns="0" bIns="0" rtlCol="0" anchor="t">
            <a:spAutoFit/>
          </a:bodyPr>
          <a:lstStyle/>
          <a:p>
            <a:pPr>
              <a:lnSpc>
                <a:spcPts val="3000"/>
              </a:lnSpc>
            </a:pPr>
            <a:r>
              <a:rPr lang="en-US" sz="3000" b="1" err="1">
                <a:solidFill>
                  <a:srgbClr val="FFFFFF"/>
                </a:solidFill>
                <a:latin typeface="+mj-lt"/>
              </a:rPr>
              <a:t>Actividad</a:t>
            </a:r>
            <a:r>
              <a:rPr lang="en-US" sz="3000" b="1">
                <a:solidFill>
                  <a:srgbClr val="FFFFFF"/>
                </a:solidFill>
                <a:latin typeface="+mj-lt"/>
              </a:rPr>
              <a:t> </a:t>
            </a:r>
            <a:r>
              <a:rPr lang="en-US" sz="3000" b="1" err="1">
                <a:solidFill>
                  <a:srgbClr val="FFFFFF"/>
                </a:solidFill>
                <a:latin typeface="+mj-lt"/>
              </a:rPr>
              <a:t>práctica</a:t>
            </a:r>
            <a:endParaRPr lang="es-ES" err="1"/>
          </a:p>
        </p:txBody>
      </p:sp>
      <p:pic>
        <p:nvPicPr>
          <p:cNvPr id="8" name="Picture 4">
            <a:extLst>
              <a:ext uri="{FF2B5EF4-FFF2-40B4-BE49-F238E27FC236}">
                <a16:creationId xmlns:a16="http://schemas.microsoft.com/office/drawing/2014/main" id="{43CD43FE-A7A3-2777-4369-2ACB56015313}"/>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A450B0F5-B184-FB0E-7C99-298F0B2A8028}"/>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BA45C2B0-5642-67D5-E768-41E54A1335BC}"/>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37794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7036D-985A-3628-88F2-240A35C8004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50D727B-DDAF-6627-0BA0-1D3268FAC99E}"/>
              </a:ext>
            </a:extLst>
          </p:cNvPr>
          <p:cNvGrpSpPr/>
          <p:nvPr/>
        </p:nvGrpSpPr>
        <p:grpSpPr>
          <a:xfrm>
            <a:off x="1680363" y="514350"/>
            <a:ext cx="5680062" cy="456477"/>
            <a:chOff x="-4442599" y="0"/>
            <a:chExt cx="15146831" cy="1217273"/>
          </a:xfrm>
        </p:grpSpPr>
        <p:sp>
          <p:nvSpPr>
            <p:cNvPr id="3" name="AutoShape 3">
              <a:extLst>
                <a:ext uri="{FF2B5EF4-FFF2-40B4-BE49-F238E27FC236}">
                  <a16:creationId xmlns:a16="http://schemas.microsoft.com/office/drawing/2014/main" id="{DCC0DB30-62CF-9E99-62CD-7C7E0C065A8D}"/>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F2277B0D-6B31-C055-0F10-CA235A934672}"/>
                </a:ext>
              </a:extLst>
            </p:cNvPr>
            <p:cNvSpPr txBox="1"/>
            <p:nvPr/>
          </p:nvSpPr>
          <p:spPr>
            <a:xfrm>
              <a:off x="-4442599" y="567523"/>
              <a:ext cx="1514683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Actividad</a:t>
              </a:r>
              <a:r>
                <a:rPr lang="en-US" sz="1900" b="1">
                  <a:solidFill>
                    <a:srgbClr val="1F3B72"/>
                  </a:solidFill>
                  <a:latin typeface="+mj-lt"/>
                </a:rPr>
                <a:t> práctica.</a:t>
              </a:r>
              <a:endParaRPr lang="en-US" sz="1900" b="1">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020A299C-5F7A-916E-E925-B64786F7C312}"/>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6947CFE9-3CD8-A8C4-44D2-46EC82D1E0F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6" name="CuadroTexto 5">
            <a:extLst>
              <a:ext uri="{FF2B5EF4-FFF2-40B4-BE49-F238E27FC236}">
                <a16:creationId xmlns:a16="http://schemas.microsoft.com/office/drawing/2014/main" id="{779B804C-D868-213C-E528-F6C99BBBC4AA}"/>
              </a:ext>
            </a:extLst>
          </p:cNvPr>
          <p:cNvSpPr txBox="1"/>
          <p:nvPr/>
        </p:nvSpPr>
        <p:spPr>
          <a:xfrm>
            <a:off x="593651" y="1435394"/>
            <a:ext cx="813390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Actividad: </a:t>
            </a:r>
            <a:r>
              <a:rPr lang="es-ES" sz="1200">
                <a:ea typeface="+mn-lt"/>
                <a:cs typeface="+mn-lt"/>
              </a:rPr>
              <a:t>Uso de </a:t>
            </a:r>
            <a:r>
              <a:rPr lang="es-ES" sz="1200" err="1">
                <a:ea typeface="+mn-lt"/>
                <a:cs typeface="+mn-lt"/>
              </a:rPr>
              <a:t>Power</a:t>
            </a:r>
            <a:r>
              <a:rPr lang="es-ES" sz="1200">
                <a:ea typeface="+mn-lt"/>
                <a:cs typeface="+mn-lt"/>
              </a:rPr>
              <a:t> BI para importar una base de datos tipo Excel y aplicar pasos de transformación. </a:t>
            </a:r>
            <a:endParaRPr lang="es-ES"/>
          </a:p>
          <a:p>
            <a:endParaRPr lang="es-ES" sz="1200">
              <a:ea typeface="Roboto"/>
              <a:cs typeface="Roboto"/>
            </a:endParaRPr>
          </a:p>
          <a:p>
            <a:endParaRPr lang="es-ES" sz="1200" b="1">
              <a:ea typeface="Roboto"/>
              <a:cs typeface="Roboto"/>
            </a:endParaRPr>
          </a:p>
          <a:p>
            <a:endParaRPr lang="es-ES">
              <a:ea typeface="Roboto"/>
              <a:cs typeface="Roboto"/>
            </a:endParaRPr>
          </a:p>
        </p:txBody>
      </p:sp>
    </p:spTree>
    <p:extLst>
      <p:ext uri="{BB962C8B-B14F-4D97-AF65-F5344CB8AC3E}">
        <p14:creationId xmlns:p14="http://schemas.microsoft.com/office/powerpoint/2010/main" val="355472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7A3A5-618F-2B5A-CC8B-DE59DEAE9E7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EA60A61-B3D2-90DD-DE60-791AAB039F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a:extLst>
              <a:ext uri="{FF2B5EF4-FFF2-40B4-BE49-F238E27FC236}">
                <a16:creationId xmlns:a16="http://schemas.microsoft.com/office/drawing/2014/main" id="{C1579FED-833E-FCEA-3B3A-6238928D41A9}"/>
              </a:ext>
            </a:extLst>
          </p:cNvPr>
          <p:cNvSpPr/>
          <p:nvPr/>
        </p:nvSpPr>
        <p:spPr>
          <a:xfrm>
            <a:off x="620915" y="2217446"/>
            <a:ext cx="929864" cy="64373"/>
          </a:xfrm>
          <a:prstGeom prst="rect">
            <a:avLst/>
          </a:prstGeom>
          <a:solidFill>
            <a:srgbClr val="FFFFFF"/>
          </a:solidFill>
        </p:spPr>
        <p:txBody>
          <a:bodyPr/>
          <a:lstStyle/>
          <a:p>
            <a:endParaRPr lang="es-CL"/>
          </a:p>
        </p:txBody>
      </p:sp>
      <p:sp>
        <p:nvSpPr>
          <p:cNvPr id="7" name="TextBox 7">
            <a:extLst>
              <a:ext uri="{FF2B5EF4-FFF2-40B4-BE49-F238E27FC236}">
                <a16:creationId xmlns:a16="http://schemas.microsoft.com/office/drawing/2014/main" id="{9998EF5E-92C1-07E8-6086-B91FFA691471}"/>
              </a:ext>
            </a:extLst>
          </p:cNvPr>
          <p:cNvSpPr txBox="1"/>
          <p:nvPr/>
        </p:nvSpPr>
        <p:spPr>
          <a:xfrm>
            <a:off x="620915" y="2395538"/>
            <a:ext cx="6392531" cy="769441"/>
          </a:xfrm>
          <a:prstGeom prst="rect">
            <a:avLst/>
          </a:prstGeom>
        </p:spPr>
        <p:txBody>
          <a:bodyPr wrap="square" lIns="0" tIns="0" rIns="0" bIns="0" rtlCol="0" anchor="t">
            <a:spAutoFit/>
          </a:bodyPr>
          <a:lstStyle/>
          <a:p>
            <a:pPr>
              <a:lnSpc>
                <a:spcPts val="3000"/>
              </a:lnSpc>
            </a:pPr>
            <a:r>
              <a:rPr lang="en-US" sz="3000" b="1" err="1">
                <a:solidFill>
                  <a:srgbClr val="FFFFFF"/>
                </a:solidFill>
                <a:latin typeface="+mj-lt"/>
              </a:rPr>
              <a:t>Columnas</a:t>
            </a:r>
            <a:r>
              <a:rPr lang="en-US" sz="3000" b="1">
                <a:solidFill>
                  <a:srgbClr val="FFFFFF"/>
                </a:solidFill>
                <a:latin typeface="+mj-lt"/>
              </a:rPr>
              <a:t> </a:t>
            </a:r>
            <a:r>
              <a:rPr lang="en-US" sz="3000" b="1" err="1">
                <a:solidFill>
                  <a:srgbClr val="FFFFFF"/>
                </a:solidFill>
                <a:latin typeface="+mj-lt"/>
              </a:rPr>
              <a:t>personalizadas</a:t>
            </a:r>
            <a:r>
              <a:rPr lang="en-US" sz="3000" b="1">
                <a:solidFill>
                  <a:srgbClr val="FFFFFF"/>
                </a:solidFill>
                <a:latin typeface="+mj-lt"/>
              </a:rPr>
              <a:t>, </a:t>
            </a:r>
            <a:r>
              <a:rPr lang="en-US" sz="3000" b="1" err="1">
                <a:solidFill>
                  <a:srgbClr val="FFFFFF"/>
                </a:solidFill>
                <a:latin typeface="+mj-lt"/>
              </a:rPr>
              <a:t>tipos</a:t>
            </a:r>
            <a:r>
              <a:rPr lang="en-US" sz="3000" b="1">
                <a:solidFill>
                  <a:srgbClr val="FFFFFF"/>
                </a:solidFill>
                <a:latin typeface="+mj-lt"/>
              </a:rPr>
              <a:t> de </a:t>
            </a:r>
            <a:r>
              <a:rPr lang="en-US" sz="3000" b="1" err="1">
                <a:solidFill>
                  <a:srgbClr val="FFFFFF"/>
                </a:solidFill>
                <a:latin typeface="+mj-lt"/>
              </a:rPr>
              <a:t>datos</a:t>
            </a:r>
            <a:r>
              <a:rPr lang="en-US" sz="3000" b="1">
                <a:solidFill>
                  <a:srgbClr val="FFFFFF"/>
                </a:solidFill>
                <a:latin typeface="+mj-lt"/>
              </a:rPr>
              <a:t>, </a:t>
            </a:r>
            <a:r>
              <a:rPr lang="en-US" sz="3000" b="1" err="1">
                <a:solidFill>
                  <a:srgbClr val="FFFFFF"/>
                </a:solidFill>
                <a:latin typeface="+mj-lt"/>
              </a:rPr>
              <a:t>filtros</a:t>
            </a:r>
            <a:r>
              <a:rPr lang="en-US" sz="3000" b="1">
                <a:solidFill>
                  <a:srgbClr val="FFFFFF"/>
                </a:solidFill>
                <a:latin typeface="+mj-lt"/>
              </a:rPr>
              <a:t> y </a:t>
            </a:r>
            <a:r>
              <a:rPr lang="en-US" sz="3000" b="1" err="1">
                <a:solidFill>
                  <a:srgbClr val="FFFFFF"/>
                </a:solidFill>
                <a:latin typeface="+mj-lt"/>
              </a:rPr>
              <a:t>combinaciones</a:t>
            </a:r>
            <a:endParaRPr lang="es-ES"/>
          </a:p>
        </p:txBody>
      </p:sp>
      <p:pic>
        <p:nvPicPr>
          <p:cNvPr id="8" name="Picture 4">
            <a:extLst>
              <a:ext uri="{FF2B5EF4-FFF2-40B4-BE49-F238E27FC236}">
                <a16:creationId xmlns:a16="http://schemas.microsoft.com/office/drawing/2014/main" id="{2BBF9867-77FD-D847-7E56-8ECCBC8F4BEB}"/>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06931" y="3458799"/>
            <a:ext cx="3105510" cy="2057400"/>
          </a:xfrm>
          <a:prstGeom prst="rect">
            <a:avLst/>
          </a:prstGeom>
        </p:spPr>
      </p:pic>
      <p:pic>
        <p:nvPicPr>
          <p:cNvPr id="9" name="Picture 5">
            <a:extLst>
              <a:ext uri="{FF2B5EF4-FFF2-40B4-BE49-F238E27FC236}">
                <a16:creationId xmlns:a16="http://schemas.microsoft.com/office/drawing/2014/main" id="{C6A988DD-72FC-E7FD-386C-752A322A6D46}"/>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609276">
            <a:off x="-1200674" y="4487499"/>
            <a:ext cx="3105510" cy="2057400"/>
          </a:xfrm>
          <a:prstGeom prst="rect">
            <a:avLst/>
          </a:prstGeom>
        </p:spPr>
      </p:pic>
      <p:pic>
        <p:nvPicPr>
          <p:cNvPr id="10" name="Picture 6">
            <a:extLst>
              <a:ext uri="{FF2B5EF4-FFF2-40B4-BE49-F238E27FC236}">
                <a16:creationId xmlns:a16="http://schemas.microsoft.com/office/drawing/2014/main" id="{7914D6ED-9857-1602-3403-3D3A17EFA4E9}"/>
              </a:ext>
            </a:extLst>
          </p:cNvPr>
          <p:cNvPicPr>
            <a:picLocks noChangeAspect="1"/>
          </p:cNvPicPr>
          <p:nvPr/>
        </p:nvPicPr>
        <p:blipFill>
          <a:blip r:embed="rId4"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123808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9880E-A928-3CD1-4DBE-D82E4FB91B8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01884B5-D8B8-174C-19F7-5AB29672F493}"/>
              </a:ext>
            </a:extLst>
          </p:cNvPr>
          <p:cNvGrpSpPr/>
          <p:nvPr/>
        </p:nvGrpSpPr>
        <p:grpSpPr>
          <a:xfrm>
            <a:off x="1680363" y="514350"/>
            <a:ext cx="5680062" cy="456477"/>
            <a:chOff x="-4442599" y="0"/>
            <a:chExt cx="15146831" cy="1217273"/>
          </a:xfrm>
        </p:grpSpPr>
        <p:sp>
          <p:nvSpPr>
            <p:cNvPr id="3" name="AutoShape 3">
              <a:extLst>
                <a:ext uri="{FF2B5EF4-FFF2-40B4-BE49-F238E27FC236}">
                  <a16:creationId xmlns:a16="http://schemas.microsoft.com/office/drawing/2014/main" id="{2C54AC3C-CF93-84E5-B760-F75024A5E44E}"/>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3AE36CC5-2D90-01F5-4BF9-3D1DDE5BA3B5}"/>
                </a:ext>
              </a:extLst>
            </p:cNvPr>
            <p:cNvSpPr txBox="1"/>
            <p:nvPr/>
          </p:nvSpPr>
          <p:spPr>
            <a:xfrm>
              <a:off x="-4442599" y="567523"/>
              <a:ext cx="1514683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Actividad</a:t>
              </a:r>
              <a:r>
                <a:rPr lang="en-US" sz="1900" b="1">
                  <a:solidFill>
                    <a:srgbClr val="1F3B72"/>
                  </a:solidFill>
                  <a:latin typeface="+mj-lt"/>
                </a:rPr>
                <a:t> práctica.</a:t>
              </a:r>
              <a:endParaRPr lang="en-US" sz="1900" b="1">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F51A65C5-1937-F1D8-BD38-C53F57069FD5}"/>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52C01B47-1296-720E-AF9C-90784EDC679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D281C104-097F-4936-C094-3DCCC9F5ABB9}"/>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20CCF649-5C29-7DF7-DEC7-4CEEFC979203}"/>
              </a:ext>
            </a:extLst>
          </p:cNvPr>
          <p:cNvSpPr txBox="1"/>
          <p:nvPr/>
        </p:nvSpPr>
        <p:spPr>
          <a:xfrm>
            <a:off x="593651" y="1435394"/>
            <a:ext cx="8133906"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Transformación de datos en </a:t>
            </a:r>
            <a:r>
              <a:rPr lang="es-ES" sz="1200" b="1" err="1">
                <a:ea typeface="+mn-lt"/>
                <a:cs typeface="+mn-lt"/>
              </a:rPr>
              <a:t>Power</a:t>
            </a:r>
            <a:r>
              <a:rPr lang="es-ES" sz="1200" b="1">
                <a:ea typeface="+mn-lt"/>
                <a:cs typeface="+mn-lt"/>
              </a:rPr>
              <a:t> </a:t>
            </a:r>
            <a:r>
              <a:rPr lang="es-ES" sz="1200" b="1" err="1">
                <a:ea typeface="+mn-lt"/>
                <a:cs typeface="+mn-lt"/>
              </a:rPr>
              <a:t>Query</a:t>
            </a:r>
            <a:endParaRPr lang="es-ES" b="1" err="1"/>
          </a:p>
          <a:p>
            <a:r>
              <a:rPr lang="es-ES" sz="1200">
                <a:ea typeface="+mn-lt"/>
                <a:cs typeface="+mn-lt"/>
              </a:rPr>
              <a:t>Importar datos de ventas de una cadena comercial, aplicar pasos de limpieza y transformación en </a:t>
            </a:r>
            <a:r>
              <a:rPr lang="es-ES" sz="1200" err="1">
                <a:ea typeface="+mn-lt"/>
                <a:cs typeface="+mn-lt"/>
              </a:rPr>
              <a:t>Power</a:t>
            </a:r>
            <a:r>
              <a:rPr lang="es-ES" sz="1200">
                <a:ea typeface="+mn-lt"/>
                <a:cs typeface="+mn-lt"/>
              </a:rPr>
              <a:t> </a:t>
            </a:r>
            <a:r>
              <a:rPr lang="es-ES" sz="1200" err="1">
                <a:ea typeface="+mn-lt"/>
                <a:cs typeface="+mn-lt"/>
              </a:rPr>
              <a:t>Query</a:t>
            </a:r>
            <a:r>
              <a:rPr lang="es-ES" sz="1200">
                <a:ea typeface="+mn-lt"/>
                <a:cs typeface="+mn-lt"/>
              </a:rPr>
              <a:t>, y preparar los datos para análisis en </a:t>
            </a:r>
            <a:r>
              <a:rPr lang="es-ES" sz="1200" err="1">
                <a:ea typeface="+mn-lt"/>
                <a:cs typeface="+mn-lt"/>
              </a:rPr>
              <a:t>Power</a:t>
            </a:r>
            <a:r>
              <a:rPr lang="es-ES" sz="1200">
                <a:ea typeface="+mn-lt"/>
                <a:cs typeface="+mn-lt"/>
              </a:rPr>
              <a:t> BI.</a:t>
            </a:r>
            <a:endParaRPr lang="es-ES">
              <a:ea typeface="+mn-lt"/>
              <a:cs typeface="+mn-lt"/>
            </a:endParaRPr>
          </a:p>
          <a:p>
            <a:endParaRPr lang="es-ES" sz="1200">
              <a:ea typeface="Roboto"/>
              <a:cs typeface="Roboto"/>
            </a:endParaRPr>
          </a:p>
          <a:p>
            <a:r>
              <a:rPr lang="es-ES" sz="1200" b="1"/>
              <a:t>Contexto del caso</a:t>
            </a:r>
            <a:endParaRPr lang="es-ES" sz="1200" b="1">
              <a:ea typeface="Roboto"/>
              <a:cs typeface="Roboto"/>
            </a:endParaRPr>
          </a:p>
          <a:p>
            <a:r>
              <a:rPr lang="es-ES" sz="1200">
                <a:ea typeface="+mn-lt"/>
                <a:cs typeface="+mn-lt"/>
              </a:rPr>
              <a:t>La cadena </a:t>
            </a:r>
            <a:r>
              <a:rPr lang="es-ES" sz="1200" b="1" err="1">
                <a:ea typeface="+mn-lt"/>
                <a:cs typeface="+mn-lt"/>
              </a:rPr>
              <a:t>Superstore</a:t>
            </a:r>
            <a:r>
              <a:rPr lang="es-ES" sz="1200">
                <a:ea typeface="+mn-lt"/>
                <a:cs typeface="+mn-lt"/>
              </a:rPr>
              <a:t> busca entender el rendimiento de sus ventas por segmento, categoría y región. Los datos se encuentran en un archivo plano, pero requieren limpieza y preparación antes de usarse para generar informes estratégicos.</a:t>
            </a:r>
            <a:endParaRPr lang="es-ES"/>
          </a:p>
          <a:p>
            <a:endParaRPr lang="es-ES" sz="1200">
              <a:ea typeface="Roboto"/>
              <a:cs typeface="Roboto"/>
            </a:endParaRPr>
          </a:p>
          <a:p>
            <a:endParaRPr lang="es-ES" sz="1200" b="1">
              <a:ea typeface="Roboto"/>
              <a:cs typeface="Roboto"/>
            </a:endParaRPr>
          </a:p>
          <a:p>
            <a:endParaRPr lang="es-ES">
              <a:ea typeface="Roboto"/>
              <a:cs typeface="Roboto"/>
            </a:endParaRPr>
          </a:p>
        </p:txBody>
      </p:sp>
      <p:sp>
        <p:nvSpPr>
          <p:cNvPr id="5" name="CuadroTexto 4">
            <a:extLst>
              <a:ext uri="{FF2B5EF4-FFF2-40B4-BE49-F238E27FC236}">
                <a16:creationId xmlns:a16="http://schemas.microsoft.com/office/drawing/2014/main" id="{A51DAF24-8268-E106-2188-187065B6ED6D}"/>
              </a:ext>
            </a:extLst>
          </p:cNvPr>
          <p:cNvSpPr txBox="1"/>
          <p:nvPr/>
        </p:nvSpPr>
        <p:spPr>
          <a:xfrm>
            <a:off x="602512" y="3180906"/>
            <a:ext cx="80541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200">
                <a:ea typeface="+mn-lt"/>
                <a:cs typeface="+mn-lt"/>
                <a:hlinkClick r:id="rId3"/>
              </a:rPr>
              <a:t>https://github.com/Joselota/Relatorias/blob/main/PBI/Sample%20-%20Superstore.csv</a:t>
            </a:r>
            <a:endParaRPr lang="es-ES" sz="1200">
              <a:ea typeface="+mn-lt"/>
              <a:cs typeface="+mn-lt"/>
            </a:endParaRPr>
          </a:p>
          <a:p>
            <a:endParaRPr lang="es-ES" sz="1200">
              <a:ea typeface="Roboto"/>
              <a:cs typeface="Roboto"/>
            </a:endParaRPr>
          </a:p>
        </p:txBody>
      </p:sp>
    </p:spTree>
    <p:extLst>
      <p:ext uri="{BB962C8B-B14F-4D97-AF65-F5344CB8AC3E}">
        <p14:creationId xmlns:p14="http://schemas.microsoft.com/office/powerpoint/2010/main" val="26241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662F0-AA13-A528-1297-43C3690D4F8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7135FA0-7C49-A4F7-8009-A80F09684053}"/>
              </a:ext>
            </a:extLst>
          </p:cNvPr>
          <p:cNvGrpSpPr/>
          <p:nvPr/>
        </p:nvGrpSpPr>
        <p:grpSpPr>
          <a:xfrm>
            <a:off x="1680363" y="514350"/>
            <a:ext cx="5680062" cy="456477"/>
            <a:chOff x="-4442599" y="0"/>
            <a:chExt cx="15146831" cy="1217273"/>
          </a:xfrm>
        </p:grpSpPr>
        <p:sp>
          <p:nvSpPr>
            <p:cNvPr id="3" name="AutoShape 3">
              <a:extLst>
                <a:ext uri="{FF2B5EF4-FFF2-40B4-BE49-F238E27FC236}">
                  <a16:creationId xmlns:a16="http://schemas.microsoft.com/office/drawing/2014/main" id="{401C96BE-A752-111E-391C-B5ABF4E57C7C}"/>
                </a:ext>
              </a:extLst>
            </p:cNvPr>
            <p:cNvSpPr/>
            <p:nvPr/>
          </p:nvSpPr>
          <p:spPr>
            <a:xfrm>
              <a:off x="2757992" y="0"/>
              <a:ext cx="1020879" cy="228495"/>
            </a:xfrm>
            <a:prstGeom prst="rect">
              <a:avLst/>
            </a:prstGeom>
            <a:solidFill>
              <a:srgbClr val="6DC53A"/>
            </a:solidFill>
          </p:spPr>
          <p:txBody>
            <a:bodyPr/>
            <a:lstStyle/>
            <a:p>
              <a:endParaRPr lang="es-CL"/>
            </a:p>
          </p:txBody>
        </p:sp>
        <p:sp>
          <p:nvSpPr>
            <p:cNvPr id="4" name="TextBox 4">
              <a:extLst>
                <a:ext uri="{FF2B5EF4-FFF2-40B4-BE49-F238E27FC236}">
                  <a16:creationId xmlns:a16="http://schemas.microsoft.com/office/drawing/2014/main" id="{D35DAB97-E65C-BBB8-7DC1-3282CD158F54}"/>
                </a:ext>
              </a:extLst>
            </p:cNvPr>
            <p:cNvSpPr txBox="1"/>
            <p:nvPr/>
          </p:nvSpPr>
          <p:spPr>
            <a:xfrm>
              <a:off x="-4442599" y="567523"/>
              <a:ext cx="15146831" cy="649750"/>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mj-lt"/>
                </a:rPr>
                <a:t>Actividad</a:t>
              </a:r>
              <a:r>
                <a:rPr lang="en-US" sz="1900" b="1">
                  <a:solidFill>
                    <a:srgbClr val="1F3B72"/>
                  </a:solidFill>
                  <a:latin typeface="+mj-lt"/>
                </a:rPr>
                <a:t> práctica.</a:t>
              </a:r>
              <a:endParaRPr lang="en-US" sz="1900" b="1">
                <a:solidFill>
                  <a:srgbClr val="1F3B72"/>
                </a:solidFill>
                <a:latin typeface="Roboto Slab"/>
                <a:ea typeface="Roboto Slab"/>
                <a:cs typeface="Roboto Slab"/>
              </a:endParaRPr>
            </a:p>
          </p:txBody>
        </p:sp>
      </p:grpSp>
      <p:grpSp>
        <p:nvGrpSpPr>
          <p:cNvPr id="7" name="Group 7">
            <a:extLst>
              <a:ext uri="{FF2B5EF4-FFF2-40B4-BE49-F238E27FC236}">
                <a16:creationId xmlns:a16="http://schemas.microsoft.com/office/drawing/2014/main" id="{DE12392E-7A0C-1DD7-5D04-41BD5D663B9C}"/>
              </a:ext>
            </a:extLst>
          </p:cNvPr>
          <p:cNvGrpSpPr/>
          <p:nvPr/>
        </p:nvGrpSpPr>
        <p:grpSpPr>
          <a:xfrm>
            <a:off x="0" y="4942310"/>
            <a:ext cx="9144000" cy="424432"/>
            <a:chOff x="0" y="0"/>
            <a:chExt cx="6186311" cy="287147"/>
          </a:xfrm>
        </p:grpSpPr>
        <p:sp>
          <p:nvSpPr>
            <p:cNvPr id="8" name="Freeform 8">
              <a:extLst>
                <a:ext uri="{FF2B5EF4-FFF2-40B4-BE49-F238E27FC236}">
                  <a16:creationId xmlns:a16="http://schemas.microsoft.com/office/drawing/2014/main" id="{42EF131E-76A2-0988-2CF0-3EDA332F270C}"/>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0" name="CuadroTexto 9">
            <a:extLst>
              <a:ext uri="{FF2B5EF4-FFF2-40B4-BE49-F238E27FC236}">
                <a16:creationId xmlns:a16="http://schemas.microsoft.com/office/drawing/2014/main" id="{2319069B-2618-3632-AEDA-7082360EA643}"/>
              </a:ext>
            </a:extLst>
          </p:cNvPr>
          <p:cNvSpPr txBox="1"/>
          <p:nvPr/>
        </p:nvSpPr>
        <p:spPr>
          <a:xfrm>
            <a:off x="593650" y="2560674"/>
            <a:ext cx="7487093" cy="13999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6" name="CuadroTexto 5">
            <a:extLst>
              <a:ext uri="{FF2B5EF4-FFF2-40B4-BE49-F238E27FC236}">
                <a16:creationId xmlns:a16="http://schemas.microsoft.com/office/drawing/2014/main" id="{E4C61E3D-0626-E388-4245-4522C107D273}"/>
              </a:ext>
            </a:extLst>
          </p:cNvPr>
          <p:cNvSpPr txBox="1"/>
          <p:nvPr/>
        </p:nvSpPr>
        <p:spPr>
          <a:xfrm>
            <a:off x="593651" y="1435394"/>
            <a:ext cx="8133906"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Transformaciones en </a:t>
            </a:r>
            <a:r>
              <a:rPr lang="es-ES" sz="1200" b="1" err="1"/>
              <a:t>Power</a:t>
            </a:r>
            <a:r>
              <a:rPr lang="es-ES" sz="1200" b="1"/>
              <a:t> </a:t>
            </a:r>
            <a:r>
              <a:rPr lang="es-ES" sz="1200" b="1" err="1"/>
              <a:t>Query</a:t>
            </a:r>
            <a:endParaRPr lang="es-ES" sz="1200" err="1">
              <a:ea typeface="Roboto"/>
              <a:cs typeface="Roboto"/>
            </a:endParaRPr>
          </a:p>
          <a:p>
            <a:r>
              <a:rPr lang="es-ES" sz="1200">
                <a:ea typeface="+mn-lt"/>
                <a:cs typeface="+mn-lt"/>
              </a:rPr>
              <a:t>Realiza los siguientes pasos en </a:t>
            </a:r>
            <a:r>
              <a:rPr lang="es-ES" sz="1200" err="1">
                <a:ea typeface="+mn-lt"/>
                <a:cs typeface="+mn-lt"/>
              </a:rPr>
              <a:t>Power</a:t>
            </a:r>
            <a:r>
              <a:rPr lang="es-ES" sz="1200">
                <a:ea typeface="+mn-lt"/>
                <a:cs typeface="+mn-lt"/>
              </a:rPr>
              <a:t> </a:t>
            </a:r>
            <a:r>
              <a:rPr lang="es-ES" sz="1200" err="1">
                <a:ea typeface="+mn-lt"/>
                <a:cs typeface="+mn-lt"/>
              </a:rPr>
              <a:t>Query</a:t>
            </a:r>
            <a:endParaRPr lang="es-ES" sz="1200">
              <a:ea typeface="+mn-lt"/>
              <a:cs typeface="+mn-lt"/>
            </a:endParaRPr>
          </a:p>
          <a:p>
            <a:endParaRPr lang="es-ES" sz="1200" b="1">
              <a:ea typeface="Roboto"/>
              <a:cs typeface="Roboto"/>
            </a:endParaRPr>
          </a:p>
          <a:p>
            <a:endParaRPr lang="es-ES" sz="1200">
              <a:ea typeface="Roboto"/>
              <a:cs typeface="Roboto"/>
            </a:endParaRPr>
          </a:p>
          <a:p>
            <a:endParaRPr lang="es-ES" sz="1200" b="1">
              <a:ea typeface="Roboto"/>
              <a:cs typeface="Roboto"/>
            </a:endParaRPr>
          </a:p>
          <a:p>
            <a:endParaRPr lang="es-ES">
              <a:ea typeface="Roboto"/>
              <a:cs typeface="Roboto"/>
            </a:endParaRPr>
          </a:p>
        </p:txBody>
      </p:sp>
      <p:graphicFrame>
        <p:nvGraphicFramePr>
          <p:cNvPr id="9" name="Tabla 8">
            <a:extLst>
              <a:ext uri="{FF2B5EF4-FFF2-40B4-BE49-F238E27FC236}">
                <a16:creationId xmlns:a16="http://schemas.microsoft.com/office/drawing/2014/main" id="{34DFD0C3-F072-A628-500E-393C99D6B45A}"/>
              </a:ext>
            </a:extLst>
          </p:cNvPr>
          <p:cNvGraphicFramePr>
            <a:graphicFrameLocks noGrp="1"/>
          </p:cNvGraphicFramePr>
          <p:nvPr/>
        </p:nvGraphicFramePr>
        <p:xfrm>
          <a:off x="674739" y="2119712"/>
          <a:ext cx="7327602" cy="1463040"/>
        </p:xfrm>
        <a:graphic>
          <a:graphicData uri="http://schemas.openxmlformats.org/drawingml/2006/table">
            <a:tbl>
              <a:tblPr firstRow="1" bandRow="1">
                <a:tableStyleId>{5C22544A-7EE6-4342-B048-85BDC9FD1C3A}</a:tableStyleId>
              </a:tblPr>
              <a:tblGrid>
                <a:gridCol w="682254">
                  <a:extLst>
                    <a:ext uri="{9D8B030D-6E8A-4147-A177-3AD203B41FA5}">
                      <a16:colId xmlns:a16="http://schemas.microsoft.com/office/drawing/2014/main" val="3943213991"/>
                    </a:ext>
                  </a:extLst>
                </a:gridCol>
                <a:gridCol w="6645348">
                  <a:extLst>
                    <a:ext uri="{9D8B030D-6E8A-4147-A177-3AD203B41FA5}">
                      <a16:colId xmlns:a16="http://schemas.microsoft.com/office/drawing/2014/main" val="395180173"/>
                    </a:ext>
                  </a:extLst>
                </a:gridCol>
              </a:tblGrid>
              <a:tr h="0">
                <a:tc>
                  <a:txBody>
                    <a:bodyPr/>
                    <a:lstStyle/>
                    <a:p>
                      <a:pPr>
                        <a:buNone/>
                      </a:pPr>
                      <a:r>
                        <a:rPr lang="es-ES" sz="1000"/>
                        <a:t>Paso</a:t>
                      </a:r>
                    </a:p>
                  </a:txBody>
                  <a:tcPr anchor="ctr"/>
                </a:tc>
                <a:tc>
                  <a:txBody>
                    <a:bodyPr/>
                    <a:lstStyle/>
                    <a:p>
                      <a:pPr>
                        <a:buNone/>
                      </a:pPr>
                      <a:r>
                        <a:rPr lang="es-ES" sz="1000"/>
                        <a:t>Descripción</a:t>
                      </a:r>
                    </a:p>
                  </a:txBody>
                  <a:tcPr anchor="ctr"/>
                </a:tc>
                <a:extLst>
                  <a:ext uri="{0D108BD9-81ED-4DB2-BD59-A6C34878D82A}">
                    <a16:rowId xmlns:a16="http://schemas.microsoft.com/office/drawing/2014/main" val="1428335611"/>
                  </a:ext>
                </a:extLst>
              </a:tr>
              <a:tr h="0">
                <a:tc>
                  <a:txBody>
                    <a:bodyPr/>
                    <a:lstStyle/>
                    <a:p>
                      <a:pPr>
                        <a:buNone/>
                      </a:pPr>
                      <a:r>
                        <a:rPr lang="es-ES" sz="1000"/>
                        <a:t>2.1</a:t>
                      </a:r>
                    </a:p>
                  </a:txBody>
                  <a:tcPr anchor="ctr"/>
                </a:tc>
                <a:tc>
                  <a:txBody>
                    <a:bodyPr/>
                    <a:lstStyle/>
                    <a:p>
                      <a:pPr>
                        <a:buNone/>
                      </a:pPr>
                      <a:r>
                        <a:rPr lang="es-ES" sz="1000"/>
                        <a:t>Eliminar columnas innecesarias: Elimina </a:t>
                      </a:r>
                      <a:r>
                        <a:rPr lang="es-ES" sz="1000" err="1"/>
                        <a:t>Row</a:t>
                      </a:r>
                      <a:r>
                        <a:rPr lang="es-ES" sz="1000"/>
                        <a:t> ID, Country, </a:t>
                      </a:r>
                      <a:r>
                        <a:rPr lang="es-ES" sz="1000" err="1"/>
                        <a:t>Product</a:t>
                      </a:r>
                      <a:r>
                        <a:rPr lang="es-ES" sz="1000"/>
                        <a:t> ID</a:t>
                      </a:r>
                    </a:p>
                  </a:txBody>
                  <a:tcPr anchor="ctr"/>
                </a:tc>
                <a:extLst>
                  <a:ext uri="{0D108BD9-81ED-4DB2-BD59-A6C34878D82A}">
                    <a16:rowId xmlns:a16="http://schemas.microsoft.com/office/drawing/2014/main" val="1517126352"/>
                  </a:ext>
                </a:extLst>
              </a:tr>
              <a:tr h="0">
                <a:tc>
                  <a:txBody>
                    <a:bodyPr/>
                    <a:lstStyle/>
                    <a:p>
                      <a:pPr>
                        <a:buNone/>
                      </a:pPr>
                      <a:r>
                        <a:rPr lang="es-ES" sz="1000"/>
                        <a:t>2.2</a:t>
                      </a:r>
                    </a:p>
                  </a:txBody>
                  <a:tcPr anchor="ctr"/>
                </a:tc>
                <a:tc>
                  <a:txBody>
                    <a:bodyPr/>
                    <a:lstStyle/>
                    <a:p>
                      <a:pPr>
                        <a:buNone/>
                      </a:pPr>
                      <a:r>
                        <a:rPr lang="es-ES" sz="1000"/>
                        <a:t>Corregir tipos de datos: Asegúrate de que </a:t>
                      </a:r>
                      <a:r>
                        <a:rPr lang="es-ES" sz="1000" err="1"/>
                        <a:t>Order</a:t>
                      </a:r>
                      <a:r>
                        <a:rPr lang="es-ES" sz="1000"/>
                        <a:t> Date y </a:t>
                      </a:r>
                      <a:r>
                        <a:rPr lang="es-ES" sz="1000" err="1"/>
                        <a:t>Ship</a:t>
                      </a:r>
                      <a:r>
                        <a:rPr lang="es-ES" sz="1000"/>
                        <a:t> Date estén como fecha</a:t>
                      </a:r>
                    </a:p>
                  </a:txBody>
                  <a:tcPr anchor="ctr"/>
                </a:tc>
                <a:extLst>
                  <a:ext uri="{0D108BD9-81ED-4DB2-BD59-A6C34878D82A}">
                    <a16:rowId xmlns:a16="http://schemas.microsoft.com/office/drawing/2014/main" val="3613989793"/>
                  </a:ext>
                </a:extLst>
              </a:tr>
              <a:tr h="0">
                <a:tc>
                  <a:txBody>
                    <a:bodyPr/>
                    <a:lstStyle/>
                    <a:p>
                      <a:pPr>
                        <a:buNone/>
                      </a:pPr>
                      <a:r>
                        <a:rPr lang="es-ES" sz="1000"/>
                        <a:t>2.3</a:t>
                      </a:r>
                    </a:p>
                  </a:txBody>
                  <a:tcPr anchor="ctr"/>
                </a:tc>
                <a:tc>
                  <a:txBody>
                    <a:bodyPr/>
                    <a:lstStyle/>
                    <a:p>
                      <a:pPr>
                        <a:buNone/>
                      </a:pPr>
                      <a:r>
                        <a:rPr lang="es-ES" sz="1000"/>
                        <a:t>Agregar columna personalizada: Crea una columna llamada Ventas Neto que calcule:[Sales] * (1 - [</a:t>
                      </a:r>
                      <a:r>
                        <a:rPr lang="es-ES" sz="1000" err="1"/>
                        <a:t>Discount</a:t>
                      </a:r>
                      <a:r>
                        <a:rPr lang="es-ES" sz="1000"/>
                        <a:t>])</a:t>
                      </a:r>
                    </a:p>
                  </a:txBody>
                  <a:tcPr anchor="ctr"/>
                </a:tc>
                <a:extLst>
                  <a:ext uri="{0D108BD9-81ED-4DB2-BD59-A6C34878D82A}">
                    <a16:rowId xmlns:a16="http://schemas.microsoft.com/office/drawing/2014/main" val="1797482517"/>
                  </a:ext>
                </a:extLst>
              </a:tr>
              <a:tr h="0">
                <a:tc>
                  <a:txBody>
                    <a:bodyPr/>
                    <a:lstStyle/>
                    <a:p>
                      <a:pPr>
                        <a:buNone/>
                      </a:pPr>
                      <a:r>
                        <a:rPr lang="es-ES" sz="1000"/>
                        <a:t>2.4</a:t>
                      </a:r>
                    </a:p>
                  </a:txBody>
                  <a:tcPr anchor="ctr"/>
                </a:tc>
                <a:tc>
                  <a:txBody>
                    <a:bodyPr/>
                    <a:lstStyle/>
                    <a:p>
                      <a:pPr>
                        <a:buNone/>
                      </a:pPr>
                      <a:r>
                        <a:rPr lang="es-ES" sz="1000"/>
                        <a:t>Filtrar datos: Filtra solo registros donde </a:t>
                      </a:r>
                      <a:r>
                        <a:rPr lang="es-ES" sz="1000" err="1"/>
                        <a:t>Region</a:t>
                      </a:r>
                      <a:r>
                        <a:rPr lang="es-ES" sz="1000"/>
                        <a:t> sea "West"</a:t>
                      </a:r>
                    </a:p>
                  </a:txBody>
                  <a:tcPr anchor="ctr"/>
                </a:tc>
                <a:extLst>
                  <a:ext uri="{0D108BD9-81ED-4DB2-BD59-A6C34878D82A}">
                    <a16:rowId xmlns:a16="http://schemas.microsoft.com/office/drawing/2014/main" val="1666987169"/>
                  </a:ext>
                </a:extLst>
              </a:tr>
              <a:tr h="0">
                <a:tc>
                  <a:txBody>
                    <a:bodyPr/>
                    <a:lstStyle/>
                    <a:p>
                      <a:pPr>
                        <a:buNone/>
                      </a:pPr>
                      <a:r>
                        <a:rPr lang="es-ES" sz="1000"/>
                        <a:t>2.5</a:t>
                      </a:r>
                    </a:p>
                  </a:txBody>
                  <a:tcPr anchor="ctr"/>
                </a:tc>
                <a:tc>
                  <a:txBody>
                    <a:bodyPr/>
                    <a:lstStyle/>
                    <a:p>
                      <a:pPr>
                        <a:buNone/>
                      </a:pPr>
                      <a:r>
                        <a:rPr lang="es-ES" sz="1000"/>
                        <a:t>Renombrar columnas: Cambia Sales por Ventas Brutas y </a:t>
                      </a:r>
                      <a:r>
                        <a:rPr lang="es-ES" sz="1000" err="1"/>
                        <a:t>Profit</a:t>
                      </a:r>
                      <a:r>
                        <a:rPr lang="es-ES" sz="1000"/>
                        <a:t> por Ganancia</a:t>
                      </a:r>
                    </a:p>
                  </a:txBody>
                  <a:tcPr anchor="ctr"/>
                </a:tc>
                <a:extLst>
                  <a:ext uri="{0D108BD9-81ED-4DB2-BD59-A6C34878D82A}">
                    <a16:rowId xmlns:a16="http://schemas.microsoft.com/office/drawing/2014/main" val="4093559339"/>
                  </a:ext>
                </a:extLst>
              </a:tr>
            </a:tbl>
          </a:graphicData>
        </a:graphic>
      </p:graphicFrame>
    </p:spTree>
    <p:extLst>
      <p:ext uri="{BB962C8B-B14F-4D97-AF65-F5344CB8AC3E}">
        <p14:creationId xmlns:p14="http://schemas.microsoft.com/office/powerpoint/2010/main" val="1443119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842A893-6001-A658-8A6C-C1016CAC515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1000"/>
                    </a14:imgEffect>
                  </a14:imgLayer>
                </a14:imgProps>
              </a:ext>
            </a:extLst>
          </a:blip>
          <a:srcRect t="7735" b="7735"/>
          <a:stretch>
            <a:fillRect/>
          </a:stretch>
        </p:blipFill>
        <p:spPr>
          <a:xfrm>
            <a:off x="0" y="0"/>
            <a:ext cx="9144000" cy="5143500"/>
          </a:xfrm>
          <a:prstGeom prst="rect">
            <a:avLst/>
          </a:prstGeom>
        </p:spPr>
      </p:pic>
      <p:sp>
        <p:nvSpPr>
          <p:cNvPr id="3" name="AutoShape 3"/>
          <p:cNvSpPr/>
          <p:nvPr/>
        </p:nvSpPr>
        <p:spPr>
          <a:xfrm>
            <a:off x="4212326" y="4605338"/>
            <a:ext cx="719349" cy="0"/>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a:off x="4212326" y="514350"/>
            <a:ext cx="719349" cy="0"/>
          </a:xfrm>
          <a:prstGeom prst="line">
            <a:avLst/>
          </a:prstGeom>
          <a:ln w="47625" cap="flat">
            <a:solidFill>
              <a:srgbClr val="FFFFFF"/>
            </a:solidFill>
            <a:prstDash val="solid"/>
            <a:headEnd type="none" w="sm" len="sm"/>
            <a:tailEnd type="none" w="sm" len="sm"/>
          </a:ln>
        </p:spPr>
        <p:txBody>
          <a:bodyPr/>
          <a:lstStyle/>
          <a:p>
            <a:endParaRPr lang="es-CL"/>
          </a:p>
        </p:txBody>
      </p:sp>
      <p:pic>
        <p:nvPicPr>
          <p:cNvPr id="8" name="Imagen 7">
            <a:extLst>
              <a:ext uri="{FF2B5EF4-FFF2-40B4-BE49-F238E27FC236}">
                <a16:creationId xmlns:a16="http://schemas.microsoft.com/office/drawing/2014/main" id="{A35971D5-DE3A-C7E9-3A14-2C6EB96160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905820"/>
            <a:ext cx="2743200" cy="1331861"/>
          </a:xfrm>
          <a:prstGeom prst="rect">
            <a:avLst/>
          </a:prstGeom>
        </p:spPr>
      </p:pic>
      <p:pic>
        <p:nvPicPr>
          <p:cNvPr id="9" name="Picture 4">
            <a:extLst>
              <a:ext uri="{FF2B5EF4-FFF2-40B4-BE49-F238E27FC236}">
                <a16:creationId xmlns:a16="http://schemas.microsoft.com/office/drawing/2014/main" id="{BE5060A6-A8C0-3FA3-F7FC-792F701607B9}"/>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06931" y="3458799"/>
            <a:ext cx="3105510" cy="2057400"/>
          </a:xfrm>
          <a:prstGeom prst="rect">
            <a:avLst/>
          </a:prstGeom>
        </p:spPr>
      </p:pic>
      <p:pic>
        <p:nvPicPr>
          <p:cNvPr id="10" name="Picture 5">
            <a:extLst>
              <a:ext uri="{FF2B5EF4-FFF2-40B4-BE49-F238E27FC236}">
                <a16:creationId xmlns:a16="http://schemas.microsoft.com/office/drawing/2014/main" id="{ADCA3431-EBB7-8B67-90DD-5286084D755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09276">
            <a:off x="-1200674" y="4487499"/>
            <a:ext cx="3105510" cy="2057400"/>
          </a:xfrm>
          <a:prstGeom prst="rect">
            <a:avLst/>
          </a:prstGeom>
        </p:spPr>
      </p:pic>
      <p:pic>
        <p:nvPicPr>
          <p:cNvPr id="11" name="Picture 6">
            <a:extLst>
              <a:ext uri="{FF2B5EF4-FFF2-40B4-BE49-F238E27FC236}">
                <a16:creationId xmlns:a16="http://schemas.microsoft.com/office/drawing/2014/main" id="{9C6957AC-711A-AE1B-3F2B-741438BE8BC2}"/>
              </a:ext>
            </a:extLst>
          </p:cNvPr>
          <p:cNvPicPr>
            <a:picLocks noChangeAspect="1"/>
          </p:cNvPicPr>
          <p:nvPr/>
        </p:nvPicPr>
        <p:blipFill>
          <a:blip r:embed="rId5" cstate="print">
            <a:alphaModFix amt="7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873" y="-1471613"/>
            <a:ext cx="3105510" cy="2057400"/>
          </a:xfrm>
          <a:prstGeom prst="rect">
            <a:avLst/>
          </a:prstGeom>
        </p:spPr>
      </p:pic>
    </p:spTree>
    <p:extLst>
      <p:ext uri="{BB962C8B-B14F-4D97-AF65-F5344CB8AC3E}">
        <p14:creationId xmlns:p14="http://schemas.microsoft.com/office/powerpoint/2010/main" val="428712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0B5B7-402D-E0D0-BD18-AB6943A4D2C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07DF4D3-0228-E43B-4872-47205512CFCB}"/>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Dataset a </a:t>
            </a:r>
            <a:r>
              <a:rPr lang="en-US" sz="1900" b="1" err="1">
                <a:solidFill>
                  <a:srgbClr val="1F3B72"/>
                </a:solidFill>
                <a:latin typeface="Roboto Slab"/>
                <a:ea typeface="Roboto Slab"/>
                <a:cs typeface="Roboto Slab"/>
              </a:rPr>
              <a:t>utilizar</a:t>
            </a:r>
            <a:endParaRPr lang="es-ES" err="1"/>
          </a:p>
        </p:txBody>
      </p:sp>
      <p:grpSp>
        <p:nvGrpSpPr>
          <p:cNvPr id="7" name="Group 7">
            <a:extLst>
              <a:ext uri="{FF2B5EF4-FFF2-40B4-BE49-F238E27FC236}">
                <a16:creationId xmlns:a16="http://schemas.microsoft.com/office/drawing/2014/main" id="{7EF1A294-8FD1-91A9-C163-2CD179C03921}"/>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42DDB070-64F3-EC4C-B789-A2C68C011594}"/>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72DCB8F4-691A-16C5-75B3-72C4ECD36DFB}"/>
              </a:ext>
            </a:extLst>
          </p:cNvPr>
          <p:cNvSpPr/>
          <p:nvPr/>
        </p:nvSpPr>
        <p:spPr>
          <a:xfrm>
            <a:off x="4380585" y="514350"/>
            <a:ext cx="382830" cy="85686"/>
          </a:xfrm>
          <a:prstGeom prst="rect">
            <a:avLst/>
          </a:prstGeom>
          <a:solidFill>
            <a:srgbClr val="6DC53A"/>
          </a:solidFill>
        </p:spPr>
        <p:txBody>
          <a:bodyPr/>
          <a:lstStyle/>
          <a:p>
            <a:endParaRPr lang="es-CL"/>
          </a:p>
        </p:txBody>
      </p:sp>
      <p:sp>
        <p:nvSpPr>
          <p:cNvPr id="2" name="CuadroTexto 1">
            <a:extLst>
              <a:ext uri="{FF2B5EF4-FFF2-40B4-BE49-F238E27FC236}">
                <a16:creationId xmlns:a16="http://schemas.microsoft.com/office/drawing/2014/main" id="{73908112-8B6F-99E1-09D9-E457671079C8}"/>
              </a:ext>
            </a:extLst>
          </p:cNvPr>
          <p:cNvSpPr txBox="1"/>
          <p:nvPr/>
        </p:nvSpPr>
        <p:spPr>
          <a:xfrm>
            <a:off x="3597349" y="4341627"/>
            <a:ext cx="502388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000">
                <a:ea typeface="+mn-lt"/>
                <a:cs typeface="+mn-lt"/>
                <a:hlinkClick r:id="rId3"/>
              </a:rPr>
              <a:t>https://www.kaggle.com/datasets/beekiran/sales-data-analysis</a:t>
            </a:r>
            <a:endParaRPr lang="es-ES" sz="1000">
              <a:ea typeface="+mn-lt"/>
              <a:cs typeface="+mn-lt"/>
            </a:endParaRPr>
          </a:p>
          <a:p>
            <a:r>
              <a:rPr lang="es-ES" sz="1000">
                <a:ea typeface="+mn-lt"/>
                <a:cs typeface="+mn-lt"/>
                <a:hlinkClick r:id="rId4"/>
              </a:rPr>
              <a:t>https://github.com/Joselota/Relatorias/blob/main/PBI/Sales%20Data.csv</a:t>
            </a:r>
            <a:endParaRPr lang="es-ES">
              <a:ea typeface="+mn-lt"/>
              <a:cs typeface="+mn-lt"/>
            </a:endParaRPr>
          </a:p>
          <a:p>
            <a:endParaRPr lang="es-ES" sz="1000">
              <a:ea typeface="Roboto"/>
              <a:cs typeface="Roboto"/>
            </a:endParaRPr>
          </a:p>
        </p:txBody>
      </p:sp>
      <p:pic>
        <p:nvPicPr>
          <p:cNvPr id="3" name="Imagen 2" descr="Interfaz de usuario gráfica, Texto, Aplicación, Correo electrónico&#10;&#10;El contenido generado por IA puede ser incorrecto.">
            <a:extLst>
              <a:ext uri="{FF2B5EF4-FFF2-40B4-BE49-F238E27FC236}">
                <a16:creationId xmlns:a16="http://schemas.microsoft.com/office/drawing/2014/main" id="{63A2F8F7-640F-7308-39C8-7BFC378F0FE2}"/>
              </a:ext>
            </a:extLst>
          </p:cNvPr>
          <p:cNvPicPr>
            <a:picLocks noChangeAspect="1"/>
          </p:cNvPicPr>
          <p:nvPr/>
        </p:nvPicPr>
        <p:blipFill>
          <a:blip r:embed="rId5"/>
          <a:stretch>
            <a:fillRect/>
          </a:stretch>
        </p:blipFill>
        <p:spPr>
          <a:xfrm>
            <a:off x="2239456" y="1116419"/>
            <a:ext cx="4665087" cy="3110024"/>
          </a:xfrm>
          <a:prstGeom prst="rect">
            <a:avLst/>
          </a:prstGeom>
        </p:spPr>
      </p:pic>
    </p:spTree>
    <p:extLst>
      <p:ext uri="{BB962C8B-B14F-4D97-AF65-F5344CB8AC3E}">
        <p14:creationId xmlns:p14="http://schemas.microsoft.com/office/powerpoint/2010/main" val="307259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12E8-9250-C861-65B6-BED8B2A0B39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8C30DC80-2E70-11B5-F30F-46A1E9036416}"/>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Dataset a </a:t>
            </a:r>
            <a:r>
              <a:rPr lang="en-US" sz="1900" b="1" err="1">
                <a:solidFill>
                  <a:srgbClr val="1F3B72"/>
                </a:solidFill>
                <a:latin typeface="Roboto Slab"/>
                <a:ea typeface="Roboto Slab"/>
                <a:cs typeface="Roboto Slab"/>
              </a:rPr>
              <a:t>utilizar</a:t>
            </a:r>
            <a:endParaRPr lang="es-ES" err="1"/>
          </a:p>
        </p:txBody>
      </p:sp>
      <p:grpSp>
        <p:nvGrpSpPr>
          <p:cNvPr id="7" name="Group 7">
            <a:extLst>
              <a:ext uri="{FF2B5EF4-FFF2-40B4-BE49-F238E27FC236}">
                <a16:creationId xmlns:a16="http://schemas.microsoft.com/office/drawing/2014/main" id="{FC09A937-FFD4-BD91-F5D6-B81C2A6EEDCF}"/>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49CD25A3-E253-81CB-D31E-058D2C702FFF}"/>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D477FFFF-CD3E-FE11-3C02-A771E20E40DD}"/>
              </a:ext>
            </a:extLst>
          </p:cNvPr>
          <p:cNvSpPr/>
          <p:nvPr/>
        </p:nvSpPr>
        <p:spPr>
          <a:xfrm>
            <a:off x="4380585" y="514350"/>
            <a:ext cx="382830" cy="85686"/>
          </a:xfrm>
          <a:prstGeom prst="rect">
            <a:avLst/>
          </a:prstGeom>
          <a:solidFill>
            <a:srgbClr val="6DC53A"/>
          </a:solidFill>
        </p:spPr>
        <p:txBody>
          <a:bodyPr/>
          <a:lstStyle/>
          <a:p>
            <a:endParaRPr lang="es-CL"/>
          </a:p>
        </p:txBody>
      </p:sp>
      <p:sp>
        <p:nvSpPr>
          <p:cNvPr id="5" name="CuadroTexto 4">
            <a:extLst>
              <a:ext uri="{FF2B5EF4-FFF2-40B4-BE49-F238E27FC236}">
                <a16:creationId xmlns:a16="http://schemas.microsoft.com/office/drawing/2014/main" id="{1FD5ED2B-C73D-9729-A4A4-9BDD57005E72}"/>
              </a:ext>
            </a:extLst>
          </p:cNvPr>
          <p:cNvSpPr txBox="1"/>
          <p:nvPr/>
        </p:nvSpPr>
        <p:spPr>
          <a:xfrm>
            <a:off x="531627" y="1284767"/>
            <a:ext cx="8027581"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t>Descripción del archivo </a:t>
            </a:r>
            <a:r>
              <a:rPr lang="es-ES" sz="1200" b="1">
                <a:latin typeface="Roboto"/>
                <a:ea typeface="Roboto"/>
                <a:cs typeface="Roboto"/>
              </a:rPr>
              <a:t>Sales Data.csv</a:t>
            </a:r>
          </a:p>
          <a:p>
            <a:r>
              <a:rPr lang="es-ES" sz="1200" b="1">
                <a:ea typeface="+mn-lt"/>
                <a:cs typeface="+mn-lt"/>
              </a:rPr>
              <a:t>Tamaño:</a:t>
            </a:r>
            <a:r>
              <a:rPr lang="es-ES" sz="1200">
                <a:ea typeface="+mn-lt"/>
                <a:cs typeface="+mn-lt"/>
              </a:rPr>
              <a:t> 185.950 filas (registros de venta)</a:t>
            </a:r>
            <a:br>
              <a:rPr lang="es-ES" sz="1200">
                <a:ea typeface="+mn-lt"/>
                <a:cs typeface="+mn-lt"/>
              </a:rPr>
            </a:br>
            <a:r>
              <a:rPr lang="es-ES" sz="1200" b="1">
                <a:ea typeface="+mn-lt"/>
                <a:cs typeface="+mn-lt"/>
              </a:rPr>
              <a:t>Columnas:</a:t>
            </a:r>
            <a:r>
              <a:rPr lang="es-ES" sz="1200">
                <a:ea typeface="+mn-lt"/>
                <a:cs typeface="+mn-lt"/>
              </a:rPr>
              <a:t> 11</a:t>
            </a:r>
            <a:br>
              <a:rPr lang="es-ES" sz="1200">
                <a:ea typeface="+mn-lt"/>
                <a:cs typeface="+mn-lt"/>
              </a:rPr>
            </a:br>
            <a:r>
              <a:rPr lang="es-ES" sz="1200" b="1">
                <a:ea typeface="+mn-lt"/>
                <a:cs typeface="+mn-lt"/>
              </a:rPr>
              <a:t>Contenido principal:</a:t>
            </a:r>
            <a:r>
              <a:rPr lang="es-ES" sz="1200">
                <a:ea typeface="+mn-lt"/>
                <a:cs typeface="+mn-lt"/>
              </a:rPr>
              <a:t> Datos de ventas de productos electrónicos en EE.UU., incluyendo producto, fecha, dirección, ciudad, monto y cantidad.</a:t>
            </a:r>
            <a:endParaRPr lang="es-ES" sz="1200">
              <a:ea typeface="Roboto"/>
              <a:cs typeface="Roboto"/>
            </a:endParaRPr>
          </a:p>
          <a:p>
            <a:pPr algn="l"/>
            <a:endParaRPr lang="es-ES">
              <a:ea typeface="Roboto"/>
              <a:cs typeface="Roboto"/>
            </a:endParaRPr>
          </a:p>
        </p:txBody>
      </p:sp>
    </p:spTree>
    <p:extLst>
      <p:ext uri="{BB962C8B-B14F-4D97-AF65-F5344CB8AC3E}">
        <p14:creationId xmlns:p14="http://schemas.microsoft.com/office/powerpoint/2010/main" val="341231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93FFB-852C-02C9-C91C-2F0B3259071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6F252D4-8B19-CBAB-180A-C2E1C70BFAFC}"/>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Dataset a </a:t>
            </a:r>
            <a:r>
              <a:rPr lang="en-US" sz="1900" b="1" err="1">
                <a:solidFill>
                  <a:srgbClr val="1F3B72"/>
                </a:solidFill>
                <a:latin typeface="Roboto Slab"/>
                <a:ea typeface="Roboto Slab"/>
                <a:cs typeface="Roboto Slab"/>
              </a:rPr>
              <a:t>utilizar</a:t>
            </a:r>
            <a:endParaRPr lang="es-ES" err="1"/>
          </a:p>
        </p:txBody>
      </p:sp>
      <p:grpSp>
        <p:nvGrpSpPr>
          <p:cNvPr id="7" name="Group 7">
            <a:extLst>
              <a:ext uri="{FF2B5EF4-FFF2-40B4-BE49-F238E27FC236}">
                <a16:creationId xmlns:a16="http://schemas.microsoft.com/office/drawing/2014/main" id="{3FE328F9-63CD-3739-E82C-EFBC308A0476}"/>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F74768BF-4B8C-A359-E02C-4F84B7F66799}"/>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570C9B9D-8E23-287A-498D-62FF7BB59AC0}"/>
              </a:ext>
            </a:extLst>
          </p:cNvPr>
          <p:cNvSpPr/>
          <p:nvPr/>
        </p:nvSpPr>
        <p:spPr>
          <a:xfrm>
            <a:off x="4380585" y="514350"/>
            <a:ext cx="382830" cy="85686"/>
          </a:xfrm>
          <a:prstGeom prst="rect">
            <a:avLst/>
          </a:prstGeom>
          <a:solidFill>
            <a:srgbClr val="6DC53A"/>
          </a:solidFill>
        </p:spPr>
        <p:txBody>
          <a:bodyPr/>
          <a:lstStyle/>
          <a:p>
            <a:endParaRPr lang="es-CL"/>
          </a:p>
        </p:txBody>
      </p:sp>
      <p:sp>
        <p:nvSpPr>
          <p:cNvPr id="5" name="CuadroTexto 4">
            <a:extLst>
              <a:ext uri="{FF2B5EF4-FFF2-40B4-BE49-F238E27FC236}">
                <a16:creationId xmlns:a16="http://schemas.microsoft.com/office/drawing/2014/main" id="{904793DE-8567-873F-A83D-0F739FEEC58A}"/>
              </a:ext>
            </a:extLst>
          </p:cNvPr>
          <p:cNvSpPr txBox="1"/>
          <p:nvPr/>
        </p:nvSpPr>
        <p:spPr>
          <a:xfrm>
            <a:off x="531627" y="1284767"/>
            <a:ext cx="80275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b="1">
                <a:ea typeface="+mn-lt"/>
                <a:cs typeface="+mn-lt"/>
              </a:rPr>
              <a:t>Columnas incluidas</a:t>
            </a:r>
            <a:endParaRPr lang="es-ES" b="1"/>
          </a:p>
        </p:txBody>
      </p:sp>
      <p:graphicFrame>
        <p:nvGraphicFramePr>
          <p:cNvPr id="3" name="Tabla 2">
            <a:extLst>
              <a:ext uri="{FF2B5EF4-FFF2-40B4-BE49-F238E27FC236}">
                <a16:creationId xmlns:a16="http://schemas.microsoft.com/office/drawing/2014/main" id="{DC38CABD-D841-681A-2386-34D14DF777DD}"/>
              </a:ext>
            </a:extLst>
          </p:cNvPr>
          <p:cNvGraphicFramePr>
            <a:graphicFrameLocks noGrp="1"/>
          </p:cNvGraphicFramePr>
          <p:nvPr/>
        </p:nvGraphicFramePr>
        <p:xfrm>
          <a:off x="1249326" y="1691020"/>
          <a:ext cx="6468137" cy="2682240"/>
        </p:xfrm>
        <a:graphic>
          <a:graphicData uri="http://schemas.openxmlformats.org/drawingml/2006/table">
            <a:tbl>
              <a:tblPr firstRow="1" bandRow="1">
                <a:tableStyleId>{5C22544A-7EE6-4342-B048-85BDC9FD1C3A}</a:tableStyleId>
              </a:tblPr>
              <a:tblGrid>
                <a:gridCol w="1311348">
                  <a:extLst>
                    <a:ext uri="{9D8B030D-6E8A-4147-A177-3AD203B41FA5}">
                      <a16:colId xmlns:a16="http://schemas.microsoft.com/office/drawing/2014/main" val="1523593821"/>
                    </a:ext>
                  </a:extLst>
                </a:gridCol>
                <a:gridCol w="1541720">
                  <a:extLst>
                    <a:ext uri="{9D8B030D-6E8A-4147-A177-3AD203B41FA5}">
                      <a16:colId xmlns:a16="http://schemas.microsoft.com/office/drawing/2014/main" val="2905917515"/>
                    </a:ext>
                  </a:extLst>
                </a:gridCol>
                <a:gridCol w="3615069">
                  <a:extLst>
                    <a:ext uri="{9D8B030D-6E8A-4147-A177-3AD203B41FA5}">
                      <a16:colId xmlns:a16="http://schemas.microsoft.com/office/drawing/2014/main" val="1843727702"/>
                    </a:ext>
                  </a:extLst>
                </a:gridCol>
              </a:tblGrid>
              <a:tr h="0">
                <a:tc>
                  <a:txBody>
                    <a:bodyPr/>
                    <a:lstStyle/>
                    <a:p>
                      <a:pPr>
                        <a:buNone/>
                      </a:pPr>
                      <a:r>
                        <a:rPr lang="es-ES" sz="1000"/>
                        <a:t>Columna</a:t>
                      </a:r>
                    </a:p>
                  </a:txBody>
                  <a:tcPr anchor="ctr"/>
                </a:tc>
                <a:tc>
                  <a:txBody>
                    <a:bodyPr/>
                    <a:lstStyle/>
                    <a:p>
                      <a:pPr>
                        <a:buNone/>
                      </a:pPr>
                      <a:r>
                        <a:rPr lang="es-ES" sz="1000"/>
                        <a:t>Tipo</a:t>
                      </a:r>
                    </a:p>
                  </a:txBody>
                  <a:tcPr anchor="ctr"/>
                </a:tc>
                <a:tc>
                  <a:txBody>
                    <a:bodyPr/>
                    <a:lstStyle/>
                    <a:p>
                      <a:pPr>
                        <a:buNone/>
                      </a:pPr>
                      <a:r>
                        <a:rPr lang="es-ES" sz="1000"/>
                        <a:t>Descripción</a:t>
                      </a:r>
                    </a:p>
                  </a:txBody>
                  <a:tcPr anchor="ctr"/>
                </a:tc>
                <a:extLst>
                  <a:ext uri="{0D108BD9-81ED-4DB2-BD59-A6C34878D82A}">
                    <a16:rowId xmlns:a16="http://schemas.microsoft.com/office/drawing/2014/main" val="868310418"/>
                  </a:ext>
                </a:extLst>
              </a:tr>
              <a:tr h="0">
                <a:tc>
                  <a:txBody>
                    <a:bodyPr/>
                    <a:lstStyle/>
                    <a:p>
                      <a:pPr>
                        <a:buNone/>
                      </a:pPr>
                      <a:r>
                        <a:rPr lang="es-ES" sz="1000" err="1"/>
                        <a:t>Order</a:t>
                      </a:r>
                      <a:r>
                        <a:rPr lang="es-ES" sz="1000"/>
                        <a:t> ID</a:t>
                      </a:r>
                    </a:p>
                  </a:txBody>
                  <a:tcPr anchor="ctr"/>
                </a:tc>
                <a:tc>
                  <a:txBody>
                    <a:bodyPr/>
                    <a:lstStyle/>
                    <a:p>
                      <a:pPr>
                        <a:buNone/>
                      </a:pPr>
                      <a:r>
                        <a:rPr lang="es-ES" sz="1000"/>
                        <a:t>entero</a:t>
                      </a:r>
                    </a:p>
                  </a:txBody>
                  <a:tcPr anchor="ctr"/>
                </a:tc>
                <a:tc>
                  <a:txBody>
                    <a:bodyPr/>
                    <a:lstStyle/>
                    <a:p>
                      <a:pPr>
                        <a:buNone/>
                      </a:pPr>
                      <a:r>
                        <a:rPr lang="es-ES" sz="1000"/>
                        <a:t>ID único de la orden</a:t>
                      </a:r>
                    </a:p>
                  </a:txBody>
                  <a:tcPr anchor="ctr"/>
                </a:tc>
                <a:extLst>
                  <a:ext uri="{0D108BD9-81ED-4DB2-BD59-A6C34878D82A}">
                    <a16:rowId xmlns:a16="http://schemas.microsoft.com/office/drawing/2014/main" val="1471738635"/>
                  </a:ext>
                </a:extLst>
              </a:tr>
              <a:tr h="0">
                <a:tc>
                  <a:txBody>
                    <a:bodyPr/>
                    <a:lstStyle/>
                    <a:p>
                      <a:pPr>
                        <a:buNone/>
                      </a:pPr>
                      <a:r>
                        <a:rPr lang="es-ES" sz="1000" err="1"/>
                        <a:t>Product</a:t>
                      </a:r>
                    </a:p>
                  </a:txBody>
                  <a:tcPr anchor="ctr"/>
                </a:tc>
                <a:tc>
                  <a:txBody>
                    <a:bodyPr/>
                    <a:lstStyle/>
                    <a:p>
                      <a:pPr>
                        <a:buNone/>
                      </a:pPr>
                      <a:r>
                        <a:rPr lang="es-ES" sz="1000"/>
                        <a:t>texto</a:t>
                      </a:r>
                    </a:p>
                  </a:txBody>
                  <a:tcPr anchor="ctr"/>
                </a:tc>
                <a:tc>
                  <a:txBody>
                    <a:bodyPr/>
                    <a:lstStyle/>
                    <a:p>
                      <a:pPr>
                        <a:buNone/>
                      </a:pPr>
                      <a:r>
                        <a:rPr lang="es-ES" sz="1000"/>
                        <a:t>Nombre del producto vendido</a:t>
                      </a:r>
                    </a:p>
                  </a:txBody>
                  <a:tcPr anchor="ctr"/>
                </a:tc>
                <a:extLst>
                  <a:ext uri="{0D108BD9-81ED-4DB2-BD59-A6C34878D82A}">
                    <a16:rowId xmlns:a16="http://schemas.microsoft.com/office/drawing/2014/main" val="4193472872"/>
                  </a:ext>
                </a:extLst>
              </a:tr>
              <a:tr h="0">
                <a:tc>
                  <a:txBody>
                    <a:bodyPr/>
                    <a:lstStyle/>
                    <a:p>
                      <a:pPr>
                        <a:buNone/>
                      </a:pPr>
                      <a:r>
                        <a:rPr lang="es-ES" sz="1000" err="1"/>
                        <a:t>Quantity</a:t>
                      </a:r>
                      <a:r>
                        <a:rPr lang="es-ES" sz="1000"/>
                        <a:t> </a:t>
                      </a:r>
                      <a:r>
                        <a:rPr lang="es-ES" sz="1000" err="1"/>
                        <a:t>Ordered</a:t>
                      </a:r>
                    </a:p>
                  </a:txBody>
                  <a:tcPr anchor="ctr"/>
                </a:tc>
                <a:tc>
                  <a:txBody>
                    <a:bodyPr/>
                    <a:lstStyle/>
                    <a:p>
                      <a:pPr>
                        <a:buNone/>
                      </a:pPr>
                      <a:r>
                        <a:rPr lang="es-ES" sz="1000"/>
                        <a:t>entero</a:t>
                      </a:r>
                    </a:p>
                  </a:txBody>
                  <a:tcPr anchor="ctr"/>
                </a:tc>
                <a:tc>
                  <a:txBody>
                    <a:bodyPr/>
                    <a:lstStyle/>
                    <a:p>
                      <a:pPr>
                        <a:buNone/>
                      </a:pPr>
                      <a:r>
                        <a:rPr lang="es-ES" sz="1000"/>
                        <a:t>Cantidad solicitada</a:t>
                      </a:r>
                    </a:p>
                  </a:txBody>
                  <a:tcPr anchor="ctr"/>
                </a:tc>
                <a:extLst>
                  <a:ext uri="{0D108BD9-81ED-4DB2-BD59-A6C34878D82A}">
                    <a16:rowId xmlns:a16="http://schemas.microsoft.com/office/drawing/2014/main" val="386505424"/>
                  </a:ext>
                </a:extLst>
              </a:tr>
              <a:tr h="0">
                <a:tc>
                  <a:txBody>
                    <a:bodyPr/>
                    <a:lstStyle/>
                    <a:p>
                      <a:pPr>
                        <a:buNone/>
                      </a:pPr>
                      <a:r>
                        <a:rPr lang="es-ES" sz="1000"/>
                        <a:t>Price </a:t>
                      </a:r>
                      <a:r>
                        <a:rPr lang="es-ES" sz="1000" err="1"/>
                        <a:t>Each</a:t>
                      </a:r>
                    </a:p>
                  </a:txBody>
                  <a:tcPr anchor="ctr"/>
                </a:tc>
                <a:tc>
                  <a:txBody>
                    <a:bodyPr/>
                    <a:lstStyle/>
                    <a:p>
                      <a:pPr>
                        <a:buNone/>
                      </a:pPr>
                      <a:r>
                        <a:rPr lang="es-ES" sz="1000"/>
                        <a:t>numérico</a:t>
                      </a:r>
                    </a:p>
                  </a:txBody>
                  <a:tcPr anchor="ctr"/>
                </a:tc>
                <a:tc>
                  <a:txBody>
                    <a:bodyPr/>
                    <a:lstStyle/>
                    <a:p>
                      <a:pPr>
                        <a:buNone/>
                      </a:pPr>
                      <a:r>
                        <a:rPr lang="es-ES" sz="1000"/>
                        <a:t>Precio unitario del producto</a:t>
                      </a:r>
                    </a:p>
                  </a:txBody>
                  <a:tcPr anchor="ctr"/>
                </a:tc>
                <a:extLst>
                  <a:ext uri="{0D108BD9-81ED-4DB2-BD59-A6C34878D82A}">
                    <a16:rowId xmlns:a16="http://schemas.microsoft.com/office/drawing/2014/main" val="4015292068"/>
                  </a:ext>
                </a:extLst>
              </a:tr>
              <a:tr h="0">
                <a:tc>
                  <a:txBody>
                    <a:bodyPr/>
                    <a:lstStyle/>
                    <a:p>
                      <a:pPr>
                        <a:buNone/>
                      </a:pPr>
                      <a:r>
                        <a:rPr lang="es-ES" sz="1000" err="1"/>
                        <a:t>Order</a:t>
                      </a:r>
                      <a:r>
                        <a:rPr lang="es-ES" sz="1000"/>
                        <a:t> Date</a:t>
                      </a:r>
                    </a:p>
                  </a:txBody>
                  <a:tcPr anchor="ctr"/>
                </a:tc>
                <a:tc>
                  <a:txBody>
                    <a:bodyPr/>
                    <a:lstStyle/>
                    <a:p>
                      <a:pPr>
                        <a:buNone/>
                      </a:pPr>
                      <a:r>
                        <a:rPr lang="es-ES" sz="1000"/>
                        <a:t>texto</a:t>
                      </a:r>
                    </a:p>
                  </a:txBody>
                  <a:tcPr anchor="ctr"/>
                </a:tc>
                <a:tc>
                  <a:txBody>
                    <a:bodyPr/>
                    <a:lstStyle/>
                    <a:p>
                      <a:pPr>
                        <a:buNone/>
                      </a:pPr>
                      <a:r>
                        <a:rPr lang="es-ES" sz="1000"/>
                        <a:t>Fecha y hora de la compra</a:t>
                      </a:r>
                    </a:p>
                  </a:txBody>
                  <a:tcPr anchor="ctr"/>
                </a:tc>
                <a:extLst>
                  <a:ext uri="{0D108BD9-81ED-4DB2-BD59-A6C34878D82A}">
                    <a16:rowId xmlns:a16="http://schemas.microsoft.com/office/drawing/2014/main" val="811777858"/>
                  </a:ext>
                </a:extLst>
              </a:tr>
              <a:tr h="0">
                <a:tc>
                  <a:txBody>
                    <a:bodyPr/>
                    <a:lstStyle/>
                    <a:p>
                      <a:pPr>
                        <a:buNone/>
                      </a:pPr>
                      <a:r>
                        <a:rPr lang="es-ES" sz="1000" err="1"/>
                        <a:t>Purchase</a:t>
                      </a:r>
                      <a:r>
                        <a:rPr lang="es-ES" sz="1000"/>
                        <a:t> </a:t>
                      </a:r>
                      <a:r>
                        <a:rPr lang="es-ES" sz="1000" err="1"/>
                        <a:t>Address</a:t>
                      </a:r>
                    </a:p>
                  </a:txBody>
                  <a:tcPr anchor="ctr"/>
                </a:tc>
                <a:tc>
                  <a:txBody>
                    <a:bodyPr/>
                    <a:lstStyle/>
                    <a:p>
                      <a:pPr>
                        <a:buNone/>
                      </a:pPr>
                      <a:r>
                        <a:rPr lang="es-ES" sz="1000"/>
                        <a:t>texto</a:t>
                      </a:r>
                    </a:p>
                  </a:txBody>
                  <a:tcPr anchor="ctr"/>
                </a:tc>
                <a:tc>
                  <a:txBody>
                    <a:bodyPr/>
                    <a:lstStyle/>
                    <a:p>
                      <a:pPr>
                        <a:buNone/>
                      </a:pPr>
                      <a:r>
                        <a:rPr lang="es-ES" sz="1000"/>
                        <a:t>Dirección completa del cliente</a:t>
                      </a:r>
                    </a:p>
                  </a:txBody>
                  <a:tcPr anchor="ctr"/>
                </a:tc>
                <a:extLst>
                  <a:ext uri="{0D108BD9-81ED-4DB2-BD59-A6C34878D82A}">
                    <a16:rowId xmlns:a16="http://schemas.microsoft.com/office/drawing/2014/main" val="2585761607"/>
                  </a:ext>
                </a:extLst>
              </a:tr>
              <a:tr h="0">
                <a:tc>
                  <a:txBody>
                    <a:bodyPr/>
                    <a:lstStyle/>
                    <a:p>
                      <a:pPr>
                        <a:buNone/>
                      </a:pPr>
                      <a:r>
                        <a:rPr lang="es-ES" sz="1000" err="1"/>
                        <a:t>Month</a:t>
                      </a:r>
                    </a:p>
                  </a:txBody>
                  <a:tcPr anchor="ctr"/>
                </a:tc>
                <a:tc>
                  <a:txBody>
                    <a:bodyPr/>
                    <a:lstStyle/>
                    <a:p>
                      <a:pPr>
                        <a:buNone/>
                      </a:pPr>
                      <a:r>
                        <a:rPr lang="es-ES" sz="1000"/>
                        <a:t>entero</a:t>
                      </a:r>
                    </a:p>
                  </a:txBody>
                  <a:tcPr anchor="ctr"/>
                </a:tc>
                <a:tc>
                  <a:txBody>
                    <a:bodyPr/>
                    <a:lstStyle/>
                    <a:p>
                      <a:pPr>
                        <a:buNone/>
                      </a:pPr>
                      <a:r>
                        <a:rPr lang="es-ES" sz="1000"/>
                        <a:t>Mes de la compra (extraído)</a:t>
                      </a:r>
                    </a:p>
                  </a:txBody>
                  <a:tcPr anchor="ctr"/>
                </a:tc>
                <a:extLst>
                  <a:ext uri="{0D108BD9-81ED-4DB2-BD59-A6C34878D82A}">
                    <a16:rowId xmlns:a16="http://schemas.microsoft.com/office/drawing/2014/main" val="1774041357"/>
                  </a:ext>
                </a:extLst>
              </a:tr>
              <a:tr h="0">
                <a:tc>
                  <a:txBody>
                    <a:bodyPr/>
                    <a:lstStyle/>
                    <a:p>
                      <a:pPr>
                        <a:buNone/>
                      </a:pPr>
                      <a:r>
                        <a:rPr lang="es-ES" sz="1000"/>
                        <a:t>Sales</a:t>
                      </a:r>
                    </a:p>
                  </a:txBody>
                  <a:tcPr anchor="ctr"/>
                </a:tc>
                <a:tc>
                  <a:txBody>
                    <a:bodyPr/>
                    <a:lstStyle/>
                    <a:p>
                      <a:pPr>
                        <a:buNone/>
                      </a:pPr>
                      <a:r>
                        <a:rPr lang="es-ES" sz="1000"/>
                        <a:t>numérico</a:t>
                      </a:r>
                    </a:p>
                  </a:txBody>
                  <a:tcPr anchor="ctr"/>
                </a:tc>
                <a:tc>
                  <a:txBody>
                    <a:bodyPr/>
                    <a:lstStyle/>
                    <a:p>
                      <a:pPr>
                        <a:buNone/>
                      </a:pPr>
                      <a:r>
                        <a:rPr lang="es-ES" sz="1000"/>
                        <a:t>Total de la venta (</a:t>
                      </a:r>
                      <a:r>
                        <a:rPr lang="es-ES" sz="1000" err="1"/>
                        <a:t>Quantity</a:t>
                      </a:r>
                      <a:r>
                        <a:rPr lang="es-ES" sz="1000"/>
                        <a:t> </a:t>
                      </a:r>
                      <a:r>
                        <a:rPr lang="es-ES" sz="1000" err="1"/>
                        <a:t>Ordered</a:t>
                      </a:r>
                      <a:r>
                        <a:rPr lang="es-ES" sz="1000"/>
                        <a:t> * Price </a:t>
                      </a:r>
                      <a:r>
                        <a:rPr lang="es-ES" sz="1000" err="1"/>
                        <a:t>Each</a:t>
                      </a:r>
                      <a:r>
                        <a:rPr lang="es-ES" sz="1000"/>
                        <a:t>)</a:t>
                      </a:r>
                    </a:p>
                  </a:txBody>
                  <a:tcPr anchor="ctr"/>
                </a:tc>
                <a:extLst>
                  <a:ext uri="{0D108BD9-81ED-4DB2-BD59-A6C34878D82A}">
                    <a16:rowId xmlns:a16="http://schemas.microsoft.com/office/drawing/2014/main" val="2333844087"/>
                  </a:ext>
                </a:extLst>
              </a:tr>
              <a:tr h="0">
                <a:tc>
                  <a:txBody>
                    <a:bodyPr/>
                    <a:lstStyle/>
                    <a:p>
                      <a:pPr>
                        <a:buNone/>
                      </a:pPr>
                      <a:r>
                        <a:rPr lang="es-ES" sz="1000"/>
                        <a:t>City</a:t>
                      </a:r>
                    </a:p>
                  </a:txBody>
                  <a:tcPr anchor="ctr"/>
                </a:tc>
                <a:tc>
                  <a:txBody>
                    <a:bodyPr/>
                    <a:lstStyle/>
                    <a:p>
                      <a:pPr>
                        <a:buNone/>
                      </a:pPr>
                      <a:r>
                        <a:rPr lang="es-ES" sz="1000"/>
                        <a:t>texto</a:t>
                      </a:r>
                    </a:p>
                  </a:txBody>
                  <a:tcPr anchor="ctr"/>
                </a:tc>
                <a:tc>
                  <a:txBody>
                    <a:bodyPr/>
                    <a:lstStyle/>
                    <a:p>
                      <a:pPr>
                        <a:buNone/>
                      </a:pPr>
                      <a:r>
                        <a:rPr lang="es-ES" sz="1000"/>
                        <a:t>Ciudad (extraída de la dirección)</a:t>
                      </a:r>
                    </a:p>
                  </a:txBody>
                  <a:tcPr anchor="ctr"/>
                </a:tc>
                <a:extLst>
                  <a:ext uri="{0D108BD9-81ED-4DB2-BD59-A6C34878D82A}">
                    <a16:rowId xmlns:a16="http://schemas.microsoft.com/office/drawing/2014/main" val="2464072757"/>
                  </a:ext>
                </a:extLst>
              </a:tr>
              <a:tr h="0">
                <a:tc>
                  <a:txBody>
                    <a:bodyPr/>
                    <a:lstStyle/>
                    <a:p>
                      <a:pPr>
                        <a:buNone/>
                      </a:pPr>
                      <a:r>
                        <a:rPr lang="es-ES" sz="1000" err="1"/>
                        <a:t>Hour</a:t>
                      </a:r>
                    </a:p>
                  </a:txBody>
                  <a:tcPr anchor="ctr"/>
                </a:tc>
                <a:tc>
                  <a:txBody>
                    <a:bodyPr/>
                    <a:lstStyle/>
                    <a:p>
                      <a:pPr>
                        <a:buNone/>
                      </a:pPr>
                      <a:r>
                        <a:rPr lang="es-ES" sz="1000"/>
                        <a:t>entero</a:t>
                      </a:r>
                    </a:p>
                  </a:txBody>
                  <a:tcPr anchor="ctr"/>
                </a:tc>
                <a:tc>
                  <a:txBody>
                    <a:bodyPr/>
                    <a:lstStyle/>
                    <a:p>
                      <a:pPr>
                        <a:buNone/>
                      </a:pPr>
                      <a:r>
                        <a:rPr lang="es-ES" sz="1000"/>
                        <a:t>Hora de la compra (extraída de </a:t>
                      </a:r>
                      <a:r>
                        <a:rPr lang="es-ES" sz="1000" err="1"/>
                        <a:t>Order</a:t>
                      </a:r>
                      <a:r>
                        <a:rPr lang="es-ES" sz="1000"/>
                        <a:t> Date)</a:t>
                      </a:r>
                    </a:p>
                  </a:txBody>
                  <a:tcPr anchor="ctr"/>
                </a:tc>
                <a:extLst>
                  <a:ext uri="{0D108BD9-81ED-4DB2-BD59-A6C34878D82A}">
                    <a16:rowId xmlns:a16="http://schemas.microsoft.com/office/drawing/2014/main" val="2482190929"/>
                  </a:ext>
                </a:extLst>
              </a:tr>
            </a:tbl>
          </a:graphicData>
        </a:graphic>
      </p:graphicFrame>
    </p:spTree>
    <p:extLst>
      <p:ext uri="{BB962C8B-B14F-4D97-AF65-F5344CB8AC3E}">
        <p14:creationId xmlns:p14="http://schemas.microsoft.com/office/powerpoint/2010/main" val="109155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9B6C1-5A51-12C8-EFA5-8F95CE814E5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66E554A-F479-6025-99CC-908CC0D9F71A}"/>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err="1">
                <a:solidFill>
                  <a:srgbClr val="1F3B72"/>
                </a:solidFill>
                <a:latin typeface="Roboto Slab"/>
                <a:ea typeface="Roboto Slab"/>
                <a:cs typeface="Roboto Slab"/>
              </a:rPr>
              <a:t>Cangando</a:t>
            </a:r>
            <a:r>
              <a:rPr lang="en-US" sz="1900" b="1">
                <a:solidFill>
                  <a:srgbClr val="1F3B72"/>
                </a:solidFill>
                <a:latin typeface="Roboto Slab"/>
                <a:ea typeface="Roboto Slab"/>
                <a:cs typeface="Roboto Slab"/>
              </a:rPr>
              <a:t> Dataset</a:t>
            </a:r>
          </a:p>
        </p:txBody>
      </p:sp>
      <p:grpSp>
        <p:nvGrpSpPr>
          <p:cNvPr id="7" name="Group 7">
            <a:extLst>
              <a:ext uri="{FF2B5EF4-FFF2-40B4-BE49-F238E27FC236}">
                <a16:creationId xmlns:a16="http://schemas.microsoft.com/office/drawing/2014/main" id="{581A6974-4DF5-26C1-D717-5C071758D932}"/>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2C4CDFCB-131D-EA59-FEED-2BFEEDD72817}"/>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B7EA1DA7-45AD-54C3-F4E7-23FDD4589848}"/>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Interfaz de usuario gráfica, Texto, Tabla&#10;&#10;El contenido generado por IA puede ser incorrecto.">
            <a:extLst>
              <a:ext uri="{FF2B5EF4-FFF2-40B4-BE49-F238E27FC236}">
                <a16:creationId xmlns:a16="http://schemas.microsoft.com/office/drawing/2014/main" id="{3DC8707C-DF37-97A3-B126-5694F4FF1515}"/>
              </a:ext>
            </a:extLst>
          </p:cNvPr>
          <p:cNvPicPr>
            <a:picLocks noChangeAspect="1"/>
          </p:cNvPicPr>
          <p:nvPr/>
        </p:nvPicPr>
        <p:blipFill>
          <a:blip r:embed="rId3"/>
          <a:stretch>
            <a:fillRect/>
          </a:stretch>
        </p:blipFill>
        <p:spPr>
          <a:xfrm>
            <a:off x="2284728" y="1091381"/>
            <a:ext cx="4840015" cy="3628104"/>
          </a:xfrm>
          <a:prstGeom prst="rect">
            <a:avLst/>
          </a:prstGeom>
        </p:spPr>
      </p:pic>
    </p:spTree>
    <p:extLst>
      <p:ext uri="{BB962C8B-B14F-4D97-AF65-F5344CB8AC3E}">
        <p14:creationId xmlns:p14="http://schemas.microsoft.com/office/powerpoint/2010/main" val="4054224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DC391-944F-1305-ED78-D74484FD3D4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756F3637-BDD9-5213-CE51-49D9C962525F}"/>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Columnas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personalizadas</a:t>
            </a:r>
          </a:p>
        </p:txBody>
      </p:sp>
      <p:grpSp>
        <p:nvGrpSpPr>
          <p:cNvPr id="7" name="Group 7">
            <a:extLst>
              <a:ext uri="{FF2B5EF4-FFF2-40B4-BE49-F238E27FC236}">
                <a16:creationId xmlns:a16="http://schemas.microsoft.com/office/drawing/2014/main" id="{8FAC6460-B0C6-2FEF-D27B-17653239CC0E}"/>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654DE6CF-9451-226D-D4E6-F47E306949DD}"/>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4FB82343-C84F-A9C8-C974-0A3B970C81AE}"/>
              </a:ext>
            </a:extLst>
          </p:cNvPr>
          <p:cNvSpPr/>
          <p:nvPr/>
        </p:nvSpPr>
        <p:spPr>
          <a:xfrm>
            <a:off x="4380585" y="514350"/>
            <a:ext cx="382830" cy="85686"/>
          </a:xfrm>
          <a:prstGeom prst="rect">
            <a:avLst/>
          </a:prstGeom>
          <a:solidFill>
            <a:srgbClr val="6DC53A"/>
          </a:solidFill>
        </p:spPr>
        <p:txBody>
          <a:bodyPr/>
          <a:lstStyle/>
          <a:p>
            <a:endParaRPr lang="es-CL"/>
          </a:p>
        </p:txBody>
      </p:sp>
      <p:sp>
        <p:nvSpPr>
          <p:cNvPr id="3" name="CuadroTexto 2">
            <a:extLst>
              <a:ext uri="{FF2B5EF4-FFF2-40B4-BE49-F238E27FC236}">
                <a16:creationId xmlns:a16="http://schemas.microsoft.com/office/drawing/2014/main" id="{3355E9C0-67D1-F40C-6E56-581DE6DDD127}"/>
              </a:ext>
            </a:extLst>
          </p:cNvPr>
          <p:cNvSpPr txBox="1"/>
          <p:nvPr/>
        </p:nvSpPr>
        <p:spPr>
          <a:xfrm>
            <a:off x="602511" y="1187301"/>
            <a:ext cx="774404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Ejemplo práctico: </a:t>
            </a:r>
            <a:r>
              <a:rPr lang="es-ES" sz="1200" b="1"/>
              <a:t>Precio con IVA</a:t>
            </a:r>
            <a:endParaRPr lang="es-ES" sz="1200">
              <a:ea typeface="Roboto"/>
              <a:cs typeface="Roboto"/>
            </a:endParaRPr>
          </a:p>
          <a:p>
            <a:r>
              <a:rPr lang="es-ES" sz="1200">
                <a:ea typeface="+mn-lt"/>
                <a:cs typeface="+mn-lt"/>
              </a:rPr>
              <a:t>Queremos agregar una columna llamada </a:t>
            </a:r>
            <a:r>
              <a:rPr lang="es-ES" sz="1200" b="1">
                <a:ea typeface="+mn-lt"/>
                <a:cs typeface="+mn-lt"/>
              </a:rPr>
              <a:t>"Precio con IVA"</a:t>
            </a:r>
            <a:r>
              <a:rPr lang="es-ES" sz="1200">
                <a:ea typeface="+mn-lt"/>
                <a:cs typeface="+mn-lt"/>
              </a:rPr>
              <a:t> que calcule el precio total del producto con un IVA del 19%.</a:t>
            </a:r>
            <a:endParaRPr lang="es-ES" sz="1200"/>
          </a:p>
          <a:p>
            <a:pPr algn="l"/>
            <a:endParaRPr lang="es-ES">
              <a:ea typeface="Roboto"/>
              <a:cs typeface="Roboto"/>
            </a:endParaRPr>
          </a:p>
        </p:txBody>
      </p:sp>
      <p:pic>
        <p:nvPicPr>
          <p:cNvPr id="5" name="Imagen 4" descr="Interfaz de usuario gráfica, Aplicación, Tabla&#10;&#10;El contenido generado por IA puede ser incorrecto.">
            <a:extLst>
              <a:ext uri="{FF2B5EF4-FFF2-40B4-BE49-F238E27FC236}">
                <a16:creationId xmlns:a16="http://schemas.microsoft.com/office/drawing/2014/main" id="{F15B02D1-2D92-685C-2947-2EF540A135B3}"/>
              </a:ext>
            </a:extLst>
          </p:cNvPr>
          <p:cNvPicPr>
            <a:picLocks noChangeAspect="1"/>
          </p:cNvPicPr>
          <p:nvPr/>
        </p:nvPicPr>
        <p:blipFill>
          <a:blip r:embed="rId3"/>
          <a:stretch>
            <a:fillRect/>
          </a:stretch>
        </p:blipFill>
        <p:spPr>
          <a:xfrm>
            <a:off x="2519671" y="1972597"/>
            <a:ext cx="3717516" cy="2374490"/>
          </a:xfrm>
          <a:prstGeom prst="rect">
            <a:avLst/>
          </a:prstGeom>
        </p:spPr>
      </p:pic>
    </p:spTree>
    <p:extLst>
      <p:ext uri="{BB962C8B-B14F-4D97-AF65-F5344CB8AC3E}">
        <p14:creationId xmlns:p14="http://schemas.microsoft.com/office/powerpoint/2010/main" val="396453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C095A-C1B8-F9E5-E3B7-4C86F12EAF3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3143582-8B7D-8E5D-C1BC-DDE72A38C7CE}"/>
              </a:ext>
            </a:extLst>
          </p:cNvPr>
          <p:cNvSpPr txBox="1"/>
          <p:nvPr/>
        </p:nvSpPr>
        <p:spPr>
          <a:xfrm>
            <a:off x="710064" y="727171"/>
            <a:ext cx="7694375" cy="243656"/>
          </a:xfrm>
          <a:prstGeom prst="rect">
            <a:avLst/>
          </a:prstGeom>
        </p:spPr>
        <p:txBody>
          <a:bodyPr wrap="square" lIns="0" tIns="0" rIns="0" bIns="0" rtlCol="0" anchor="t">
            <a:spAutoFit/>
          </a:bodyPr>
          <a:lstStyle/>
          <a:p>
            <a:pPr algn="ctr">
              <a:lnSpc>
                <a:spcPts val="1930"/>
              </a:lnSpc>
            </a:pPr>
            <a:r>
              <a:rPr lang="en-US" sz="1900" b="1">
                <a:solidFill>
                  <a:srgbClr val="1F3B72"/>
                </a:solidFill>
                <a:latin typeface="Roboto Slab"/>
                <a:ea typeface="Roboto Slab"/>
                <a:cs typeface="Roboto Slab"/>
              </a:rPr>
              <a:t>Power Query: </a:t>
            </a:r>
            <a:r>
              <a:rPr lang="en-US" sz="1900" b="1" err="1">
                <a:solidFill>
                  <a:srgbClr val="1F3B72"/>
                </a:solidFill>
                <a:latin typeface="Roboto Slab"/>
                <a:ea typeface="Roboto Slab"/>
                <a:cs typeface="Roboto Slab"/>
              </a:rPr>
              <a:t>Columnas</a:t>
            </a:r>
            <a:r>
              <a:rPr lang="en-US" sz="1900" b="1">
                <a:solidFill>
                  <a:srgbClr val="1F3B72"/>
                </a:solidFill>
                <a:latin typeface="Roboto Slab"/>
                <a:ea typeface="Roboto Slab"/>
                <a:cs typeface="Roboto Slab"/>
              </a:rPr>
              <a:t> </a:t>
            </a:r>
            <a:r>
              <a:rPr lang="en-US" sz="1900" b="1" err="1">
                <a:solidFill>
                  <a:srgbClr val="1F3B72"/>
                </a:solidFill>
                <a:latin typeface="Roboto Slab"/>
                <a:ea typeface="Roboto Slab"/>
                <a:cs typeface="Roboto Slab"/>
              </a:rPr>
              <a:t>personalizadas</a:t>
            </a:r>
          </a:p>
        </p:txBody>
      </p:sp>
      <p:grpSp>
        <p:nvGrpSpPr>
          <p:cNvPr id="7" name="Group 7">
            <a:extLst>
              <a:ext uri="{FF2B5EF4-FFF2-40B4-BE49-F238E27FC236}">
                <a16:creationId xmlns:a16="http://schemas.microsoft.com/office/drawing/2014/main" id="{9E11EA88-AC78-0A2E-5AA8-24ACE33DB1BC}"/>
              </a:ext>
            </a:extLst>
          </p:cNvPr>
          <p:cNvGrpSpPr/>
          <p:nvPr/>
        </p:nvGrpSpPr>
        <p:grpSpPr>
          <a:xfrm>
            <a:off x="0" y="4719068"/>
            <a:ext cx="9144000" cy="424432"/>
            <a:chOff x="0" y="0"/>
            <a:chExt cx="6186311" cy="287147"/>
          </a:xfrm>
        </p:grpSpPr>
        <p:sp>
          <p:nvSpPr>
            <p:cNvPr id="8" name="Freeform 8">
              <a:extLst>
                <a:ext uri="{FF2B5EF4-FFF2-40B4-BE49-F238E27FC236}">
                  <a16:creationId xmlns:a16="http://schemas.microsoft.com/office/drawing/2014/main" id="{C259E1F8-8BCF-D97C-3D68-31FA7A3C12B2}"/>
                </a:ext>
              </a:extLst>
            </p:cNvPr>
            <p:cNvSpPr/>
            <p:nvPr/>
          </p:nvSpPr>
          <p:spPr>
            <a:xfrm>
              <a:off x="0" y="0"/>
              <a:ext cx="6186311" cy="287147"/>
            </a:xfrm>
            <a:custGeom>
              <a:avLst/>
              <a:gdLst/>
              <a:ahLst/>
              <a:cxnLst/>
              <a:rect l="l" t="t" r="r" b="b"/>
              <a:pathLst>
                <a:path w="6186311" h="287147">
                  <a:moveTo>
                    <a:pt x="0" y="0"/>
                  </a:moveTo>
                  <a:lnTo>
                    <a:pt x="6186311" y="0"/>
                  </a:lnTo>
                  <a:lnTo>
                    <a:pt x="6186311" y="287147"/>
                  </a:lnTo>
                  <a:lnTo>
                    <a:pt x="0" y="287147"/>
                  </a:lnTo>
                  <a:close/>
                </a:path>
              </a:pathLst>
            </a:custGeom>
            <a:solidFill>
              <a:srgbClr val="5271FF"/>
            </a:solidFill>
          </p:spPr>
          <p:txBody>
            <a:bodyPr/>
            <a:lstStyle/>
            <a:p>
              <a:endParaRPr lang="es-CL"/>
            </a:p>
          </p:txBody>
        </p:sp>
      </p:grpSp>
      <p:sp>
        <p:nvSpPr>
          <p:cNvPr id="11" name="AutoShape 3">
            <a:extLst>
              <a:ext uri="{FF2B5EF4-FFF2-40B4-BE49-F238E27FC236}">
                <a16:creationId xmlns:a16="http://schemas.microsoft.com/office/drawing/2014/main" id="{D4ED334B-BDDD-6CFD-22F5-1A00067C0D78}"/>
              </a:ext>
            </a:extLst>
          </p:cNvPr>
          <p:cNvSpPr/>
          <p:nvPr/>
        </p:nvSpPr>
        <p:spPr>
          <a:xfrm>
            <a:off x="4380585" y="514350"/>
            <a:ext cx="382830" cy="85686"/>
          </a:xfrm>
          <a:prstGeom prst="rect">
            <a:avLst/>
          </a:prstGeom>
          <a:solidFill>
            <a:srgbClr val="6DC53A"/>
          </a:solidFill>
        </p:spPr>
        <p:txBody>
          <a:bodyPr/>
          <a:lstStyle/>
          <a:p>
            <a:endParaRPr lang="es-CL"/>
          </a:p>
        </p:txBody>
      </p:sp>
      <p:pic>
        <p:nvPicPr>
          <p:cNvPr id="2" name="Imagen 1" descr="Interfaz de usuario gráfica, Texto, Aplicación, Correo electrónico&#10;&#10;El contenido generado por IA puede ser incorrecto.">
            <a:extLst>
              <a:ext uri="{FF2B5EF4-FFF2-40B4-BE49-F238E27FC236}">
                <a16:creationId xmlns:a16="http://schemas.microsoft.com/office/drawing/2014/main" id="{B7C1557F-0F8A-41DA-0CE3-0E74BFADF4FE}"/>
              </a:ext>
            </a:extLst>
          </p:cNvPr>
          <p:cNvPicPr>
            <a:picLocks noChangeAspect="1"/>
          </p:cNvPicPr>
          <p:nvPr/>
        </p:nvPicPr>
        <p:blipFill>
          <a:blip r:embed="rId3"/>
          <a:stretch>
            <a:fillRect/>
          </a:stretch>
        </p:blipFill>
        <p:spPr>
          <a:xfrm>
            <a:off x="1843087" y="1062037"/>
            <a:ext cx="5457825" cy="3476625"/>
          </a:xfrm>
          <a:prstGeom prst="rect">
            <a:avLst/>
          </a:prstGeom>
        </p:spPr>
      </p:pic>
    </p:spTree>
    <p:extLst>
      <p:ext uri="{BB962C8B-B14F-4D97-AF65-F5344CB8AC3E}">
        <p14:creationId xmlns:p14="http://schemas.microsoft.com/office/powerpoint/2010/main" val="1594127640"/>
      </p:ext>
    </p:extLst>
  </p:cSld>
  <p:clrMapOvr>
    <a:masterClrMapping/>
  </p:clrMapOvr>
</p:sld>
</file>

<file path=ppt/theme/theme1.xml><?xml version="1.0" encoding="utf-8"?>
<a:theme xmlns:a="http://schemas.openxmlformats.org/drawingml/2006/main" name="Office Theme">
  <a:themeElements>
    <a:clrScheme name="Colores izied">
      <a:dk1>
        <a:srgbClr val="253656"/>
      </a:dk1>
      <a:lt1>
        <a:srgbClr val="FFFFFF"/>
      </a:lt1>
      <a:dk2>
        <a:srgbClr val="FFFFFF"/>
      </a:dk2>
      <a:lt2>
        <a:srgbClr val="FFFFFF"/>
      </a:lt2>
      <a:accent1>
        <a:srgbClr val="5271FF"/>
      </a:accent1>
      <a:accent2>
        <a:srgbClr val="A2B7DD"/>
      </a:accent2>
      <a:accent3>
        <a:srgbClr val="BAD0F6"/>
      </a:accent3>
      <a:accent4>
        <a:srgbClr val="DCE7FA"/>
      </a:accent4>
      <a:accent5>
        <a:srgbClr val="5B9BD5"/>
      </a:accent5>
      <a:accent6>
        <a:srgbClr val="92D050"/>
      </a:accent6>
      <a:hlink>
        <a:srgbClr val="5271FF"/>
      </a:hlink>
      <a:folHlink>
        <a:srgbClr val="C490AA"/>
      </a:folHlink>
    </a:clrScheme>
    <a:fontScheme name="Fuentes Izied">
      <a:majorFont>
        <a:latin typeface="Roboto Slab"/>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presentacion izied</Template>
  <TotalTime>390</TotalTime>
  <Words>1420</Words>
  <Application>Microsoft Office PowerPoint</Application>
  <PresentationFormat>Presentación en pantalla (16:9)</PresentationFormat>
  <Paragraphs>162</Paragraphs>
  <Slides>32</Slides>
  <Notes>29</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2023</dc:title>
  <cp:lastModifiedBy>Izied capacitaciones</cp:lastModifiedBy>
  <cp:revision>475</cp:revision>
  <dcterms:created xsi:type="dcterms:W3CDTF">2006-08-16T00:00:00Z</dcterms:created>
  <dcterms:modified xsi:type="dcterms:W3CDTF">2025-08-28T17:30:56Z</dcterms:modified>
  <dc:identifier>DAFcs5RB72I</dc:identifier>
</cp:coreProperties>
</file>